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499" r:id="rId2"/>
    <p:sldId id="519" r:id="rId3"/>
    <p:sldId id="500" r:id="rId4"/>
    <p:sldId id="501" r:id="rId5"/>
    <p:sldId id="502" r:id="rId6"/>
    <p:sldId id="503" r:id="rId7"/>
    <p:sldId id="504" r:id="rId8"/>
    <p:sldId id="505" r:id="rId9"/>
    <p:sldId id="506" r:id="rId10"/>
    <p:sldId id="507" r:id="rId11"/>
    <p:sldId id="508" r:id="rId12"/>
    <p:sldId id="509" r:id="rId13"/>
    <p:sldId id="510" r:id="rId14"/>
    <p:sldId id="511" r:id="rId15"/>
    <p:sldId id="512" r:id="rId16"/>
    <p:sldId id="513" r:id="rId17"/>
    <p:sldId id="514" r:id="rId18"/>
    <p:sldId id="515" r:id="rId19"/>
    <p:sldId id="516" r:id="rId20"/>
    <p:sldId id="517" r:id="rId21"/>
    <p:sldId id="521" r:id="rId22"/>
    <p:sldId id="541" r:id="rId23"/>
    <p:sldId id="494" r:id="rId24"/>
    <p:sldId id="538" r:id="rId25"/>
    <p:sldId id="540" r:id="rId26"/>
    <p:sldId id="542" r:id="rId27"/>
    <p:sldId id="357" r:id="rId28"/>
    <p:sldId id="457" r:id="rId29"/>
    <p:sldId id="497" r:id="rId30"/>
    <p:sldId id="543" r:id="rId31"/>
    <p:sldId id="544" r:id="rId32"/>
    <p:sldId id="416" r:id="rId33"/>
    <p:sldId id="424" r:id="rId34"/>
    <p:sldId id="529" r:id="rId35"/>
    <p:sldId id="479" r:id="rId36"/>
    <p:sldId id="54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81"/>
    <p:restoredTop sz="94674"/>
  </p:normalViewPr>
  <p:slideViewPr>
    <p:cSldViewPr snapToGrid="0" snapToObjects="1">
      <p:cViewPr varScale="1">
        <p:scale>
          <a:sx n="113" d="100"/>
          <a:sy n="113" d="100"/>
        </p:scale>
        <p:origin x="5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E4670-B183-7F47-B155-BA8CA5BA7E70}" type="datetimeFigureOut">
              <a:rPr lang="en-US" smtClean="0"/>
              <a:t>3/28/22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4ADE1B-926E-9D46-9962-A46D26629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97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80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274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873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0629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806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9375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58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9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793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454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47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66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3703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9411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8212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0772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5395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698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718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1502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4061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50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0561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7170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7311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7549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541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08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871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33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99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173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528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4EAD4-A7AB-7347-845E-4B587A9472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FE004F-C8CD-5542-A429-0CC9C435C0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1C395-E62A-5541-AEA4-D2084B85F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D75C0-C40F-744B-B221-0190B3C93C78}" type="datetimeFigureOut">
              <a:rPr lang="en-US" smtClean="0"/>
              <a:t>3/28/22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217C3-D665-844A-BD2B-30D2AC427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9BA407-AF96-4C4F-955B-76E6CC74D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B010A-3B1C-044D-A921-A3D76C8FE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831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DDB3D-4103-464E-9016-7B656BDF0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864546-ED0D-DC4E-881C-B4C7824BBD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696E1-32BE-714E-9377-4A3075B3B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D75C0-C40F-744B-B221-0190B3C93C78}" type="datetimeFigureOut">
              <a:rPr lang="en-US" smtClean="0"/>
              <a:t>3/28/22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294F8-8C2A-7F47-A496-899B59E0C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C72F1-7647-4544-A133-09019A190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B010A-3B1C-044D-A921-A3D76C8FE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968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D65815-5170-864E-9E36-30D96FD4C2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5DA84A-3F62-3742-85C0-AC99C19D8E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F65E0-C27F-7C4B-9BBC-AC988CDAA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D75C0-C40F-744B-B221-0190B3C93C78}" type="datetimeFigureOut">
              <a:rPr lang="en-US" smtClean="0"/>
              <a:t>3/28/22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59488-0E1F-A648-8778-39E635DA1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1751C-8F2F-CF46-9A2F-4D8071849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B010A-3B1C-044D-A921-A3D76C8FE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20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96C41-9699-2D45-A758-A61583853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AAA83-D466-2842-B4CA-AE066FAD8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17380-4486-8B46-BB08-9E752C7A8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D75C0-C40F-744B-B221-0190B3C93C78}" type="datetimeFigureOut">
              <a:rPr lang="en-US" smtClean="0"/>
              <a:t>3/28/22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06C92-D50D-0D4C-B81E-150D84078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76BCC-DF80-CC4B-8553-0BAB0581B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B010A-3B1C-044D-A921-A3D76C8FE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9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1C997-8DE0-D545-A2CE-8DB6996E7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265A6A-F00B-5340-A442-4A0ED0F8E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F6211-1ED7-2241-8C68-FDB42C74B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D75C0-C40F-744B-B221-0190B3C93C78}" type="datetimeFigureOut">
              <a:rPr lang="en-US" smtClean="0"/>
              <a:t>3/28/22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CF291-16D7-1345-98B3-C51399A4B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DD016-77C7-8847-BDC4-5088E04B2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B010A-3B1C-044D-A921-A3D76C8FE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338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D968B-1B87-1E4B-82DF-63EE7C574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9AF10-0294-FC4C-BC91-AC66253203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633A61-B5DA-9746-B692-30BEFD7D02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5EC53F-F454-2A44-B775-DEE064BB9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D75C0-C40F-744B-B221-0190B3C93C78}" type="datetimeFigureOut">
              <a:rPr lang="en-US" smtClean="0"/>
              <a:t>3/28/22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412817-9FF1-AC4A-94A3-DBC27FCD6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17E1B3-23CC-0E4F-BF80-875425639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B010A-3B1C-044D-A921-A3D76C8FE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45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159BC-664F-184B-8309-CAD8D515D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AA224B-7A40-264E-B277-6917EA0474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593149-AEA7-E64C-BA7F-DADF6CF5AA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9BDA53-5A12-B041-AEEC-1A47D9144C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333B5B-38A3-4842-A2A7-F0D92BD12C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0BF42B-36B7-824F-9DDB-265B74971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D75C0-C40F-744B-B221-0190B3C93C78}" type="datetimeFigureOut">
              <a:rPr lang="en-US" smtClean="0"/>
              <a:t>3/28/22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585C6F-CA4B-7349-BA9D-68D450D56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C96A70-EA52-E147-95B9-178411E65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B010A-3B1C-044D-A921-A3D76C8FE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89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D4435-E222-3847-BCC6-300DB7C7C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221B77-1A09-B346-9DEC-444996D24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D75C0-C40F-744B-B221-0190B3C93C78}" type="datetimeFigureOut">
              <a:rPr lang="en-US" smtClean="0"/>
              <a:t>3/28/22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4ECE0F-1C73-5341-88B8-B23905AA8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DA4BDD-F20A-604E-81B4-1A998F064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B010A-3B1C-044D-A921-A3D76C8FE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082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438761-647E-0649-9172-5FBF518B7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D75C0-C40F-744B-B221-0190B3C93C78}" type="datetimeFigureOut">
              <a:rPr lang="en-US" smtClean="0"/>
              <a:t>3/28/22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B32CAE-115D-1948-9571-03B3128C1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1BF23C-FD17-364E-B9A0-A1D19F11A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B010A-3B1C-044D-A921-A3D76C8FE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237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32351-8B4B-8E48-B96B-EABBB1401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C4DEC-F2E9-1049-B95E-EA42C77A3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A50A4-5CCC-014A-8322-3F7DA9A4D7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B5EE56-637A-814E-B5F0-9486C1A3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D75C0-C40F-744B-B221-0190B3C93C78}" type="datetimeFigureOut">
              <a:rPr lang="en-US" smtClean="0"/>
              <a:t>3/28/22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638C32-8360-8C47-8D60-DB1F6A93E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2A0C50-01EE-D040-AA02-F40D78CE2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B010A-3B1C-044D-A921-A3D76C8FE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92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42C1B-1DFD-0B48-A58B-C340EC92B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846B8E-C4DD-1A47-B332-0F9B6AFA01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D2C891-04A4-FB49-ACF3-C20413BD9D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79BCEC-E09F-A64E-A8BC-92D2DC161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D75C0-C40F-744B-B221-0190B3C93C78}" type="datetimeFigureOut">
              <a:rPr lang="en-US" smtClean="0"/>
              <a:t>3/28/22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F6AB-78B8-CE46-B02C-0382D6664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94610-A44E-CA45-A87C-AD665C274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B010A-3B1C-044D-A921-A3D76C8FE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96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CCCD91-C753-1745-ADCA-0AC46B8D7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BB42B2-BBF2-C848-9D72-C1E7E1723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20355-F3F8-914F-B831-A321B1D99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1D75C0-C40F-744B-B221-0190B3C93C78}" type="datetimeFigureOut">
              <a:rPr lang="en-US" smtClean="0"/>
              <a:t>3/28/22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C95D75-E0A1-C648-9CFB-32F0C74BF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F1ABF-A371-5C4F-984D-E4A521716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B010A-3B1C-044D-A921-A3D76C8FE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65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.jpe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.jpe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Light#/media/File:Light_dispersion_conceptual_waves.gif" TargetMode="Externa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6B6D21-8F5C-C741-932B-9A12231468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72" r="22830" b="55272"/>
          <a:stretch/>
        </p:blipFill>
        <p:spPr>
          <a:xfrm flipV="1">
            <a:off x="215044" y="2513905"/>
            <a:ext cx="7022308" cy="19067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Thinking about light as a wave, interacting with a charged particle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33FBEEF-496A-8B4E-A887-8681A8C5CFC9}"/>
              </a:ext>
            </a:extLst>
          </p:cNvPr>
          <p:cNvGrpSpPr/>
          <p:nvPr/>
        </p:nvGrpSpPr>
        <p:grpSpPr>
          <a:xfrm>
            <a:off x="6822830" y="3429000"/>
            <a:ext cx="760070" cy="461665"/>
            <a:chOff x="5753685" y="3257953"/>
            <a:chExt cx="760070" cy="46166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56489F0-A3FF-B04D-8168-E5589C94129C}"/>
                </a:ext>
              </a:extLst>
            </p:cNvPr>
            <p:cNvSpPr/>
            <p:nvPr/>
          </p:nvSpPr>
          <p:spPr>
            <a:xfrm flipV="1">
              <a:off x="5753685" y="3319974"/>
              <a:ext cx="337625" cy="3376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355FC6-3BEE-1143-B705-18D450D3F6CF}"/>
                </a:ext>
              </a:extLst>
            </p:cNvPr>
            <p:cNvSpPr txBox="1"/>
            <p:nvPr/>
          </p:nvSpPr>
          <p:spPr>
            <a:xfrm>
              <a:off x="5782235" y="3257953"/>
              <a:ext cx="731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7423A8-C964-7E46-93B0-1DC7E22225EF}"/>
              </a:ext>
            </a:extLst>
          </p:cNvPr>
          <p:cNvCxnSpPr>
            <a:cxnSpLocks/>
          </p:cNvCxnSpPr>
          <p:nvPr/>
        </p:nvCxnSpPr>
        <p:spPr>
          <a:xfrm>
            <a:off x="827314" y="3675739"/>
            <a:ext cx="5733143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8996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7F76B23-3080-1C42-8567-36394A7B67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72" r="22830" b="55272"/>
          <a:stretch/>
        </p:blipFill>
        <p:spPr>
          <a:xfrm flipV="1">
            <a:off x="2430447" y="2513905"/>
            <a:ext cx="7022308" cy="19067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Thinking about light as a wave, interacting with a charged particle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CCF30A-5714-E449-8056-E53D798E33CA}"/>
              </a:ext>
            </a:extLst>
          </p:cNvPr>
          <p:cNvGrpSpPr/>
          <p:nvPr/>
        </p:nvGrpSpPr>
        <p:grpSpPr>
          <a:xfrm>
            <a:off x="6822830" y="3429000"/>
            <a:ext cx="760070" cy="885929"/>
            <a:chOff x="7118252" y="3429000"/>
            <a:chExt cx="760070" cy="88592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A9016FE-4B9B-5D45-9DFD-C55C4BDA394F}"/>
                </a:ext>
              </a:extLst>
            </p:cNvPr>
            <p:cNvGrpSpPr/>
            <p:nvPr/>
          </p:nvGrpSpPr>
          <p:grpSpPr>
            <a:xfrm>
              <a:off x="7118252" y="3429000"/>
              <a:ext cx="760070" cy="461665"/>
              <a:chOff x="5753685" y="3257953"/>
              <a:chExt cx="760070" cy="461665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8D6B540-948A-764F-A2D4-5DCEB226E44B}"/>
                  </a:ext>
                </a:extLst>
              </p:cNvPr>
              <p:cNvSpPr/>
              <p:nvPr/>
            </p:nvSpPr>
            <p:spPr>
              <a:xfrm flipV="1">
                <a:off x="5753685" y="3319974"/>
                <a:ext cx="337625" cy="3376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9E8E0B-0658-A744-881D-DD58420CC5A1}"/>
                  </a:ext>
                </a:extLst>
              </p:cNvPr>
              <p:cNvSpPr txBox="1"/>
              <p:nvPr/>
            </p:nvSpPr>
            <p:spPr>
              <a:xfrm>
                <a:off x="5782235" y="3257953"/>
                <a:ext cx="731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-</a:t>
                </a:r>
              </a:p>
            </p:txBody>
          </p:sp>
        </p:grp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5F64E62A-C610-E846-A5E9-AADC001EB3CD}"/>
                </a:ext>
              </a:extLst>
            </p:cNvPr>
            <p:cNvSpPr/>
            <p:nvPr/>
          </p:nvSpPr>
          <p:spPr>
            <a:xfrm>
              <a:off x="7118252" y="3952686"/>
              <a:ext cx="337625" cy="36224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33049B0-9CD8-404B-A601-BA769D040878}"/>
              </a:ext>
            </a:extLst>
          </p:cNvPr>
          <p:cNvCxnSpPr>
            <a:cxnSpLocks/>
          </p:cNvCxnSpPr>
          <p:nvPr/>
        </p:nvCxnSpPr>
        <p:spPr>
          <a:xfrm>
            <a:off x="827314" y="3661225"/>
            <a:ext cx="5733143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91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66178ED-3C98-1449-8D33-097C1CA95C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72" r="22830" b="55272"/>
          <a:stretch/>
        </p:blipFill>
        <p:spPr>
          <a:xfrm flipV="1">
            <a:off x="2632326" y="2513905"/>
            <a:ext cx="7022308" cy="19067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Thinking about light as a wave, interacting with a charged particle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CCF30A-5714-E449-8056-E53D798E33CA}"/>
              </a:ext>
            </a:extLst>
          </p:cNvPr>
          <p:cNvGrpSpPr/>
          <p:nvPr/>
        </p:nvGrpSpPr>
        <p:grpSpPr>
          <a:xfrm>
            <a:off x="6820192" y="3429000"/>
            <a:ext cx="760070" cy="1053658"/>
            <a:chOff x="7118252" y="3429000"/>
            <a:chExt cx="760070" cy="105365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A9016FE-4B9B-5D45-9DFD-C55C4BDA394F}"/>
                </a:ext>
              </a:extLst>
            </p:cNvPr>
            <p:cNvGrpSpPr/>
            <p:nvPr/>
          </p:nvGrpSpPr>
          <p:grpSpPr>
            <a:xfrm>
              <a:off x="7118252" y="3429000"/>
              <a:ext cx="760070" cy="461665"/>
              <a:chOff x="5753685" y="3257953"/>
              <a:chExt cx="760070" cy="461665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8D6B540-948A-764F-A2D4-5DCEB226E44B}"/>
                  </a:ext>
                </a:extLst>
              </p:cNvPr>
              <p:cNvSpPr/>
              <p:nvPr/>
            </p:nvSpPr>
            <p:spPr>
              <a:xfrm flipV="1">
                <a:off x="5753685" y="3319974"/>
                <a:ext cx="337625" cy="3376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9E8E0B-0658-A744-881D-DD58420CC5A1}"/>
                  </a:ext>
                </a:extLst>
              </p:cNvPr>
              <p:cNvSpPr txBox="1"/>
              <p:nvPr/>
            </p:nvSpPr>
            <p:spPr>
              <a:xfrm>
                <a:off x="5782235" y="3257953"/>
                <a:ext cx="731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-</a:t>
                </a:r>
              </a:p>
            </p:txBody>
          </p:sp>
        </p:grp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5F64E62A-C610-E846-A5E9-AADC001EB3CD}"/>
                </a:ext>
              </a:extLst>
            </p:cNvPr>
            <p:cNvSpPr/>
            <p:nvPr/>
          </p:nvSpPr>
          <p:spPr>
            <a:xfrm>
              <a:off x="7118252" y="3952686"/>
              <a:ext cx="337625" cy="52997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E7DB9C4-9B29-F44B-9804-40FE601A501B}"/>
              </a:ext>
            </a:extLst>
          </p:cNvPr>
          <p:cNvCxnSpPr>
            <a:cxnSpLocks/>
          </p:cNvCxnSpPr>
          <p:nvPr/>
        </p:nvCxnSpPr>
        <p:spPr>
          <a:xfrm>
            <a:off x="827314" y="3661225"/>
            <a:ext cx="5733143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334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701A2CD-71F9-9844-A9DF-1654B91C5B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72" r="22830" b="55272"/>
          <a:stretch/>
        </p:blipFill>
        <p:spPr>
          <a:xfrm flipV="1">
            <a:off x="2881708" y="2513905"/>
            <a:ext cx="7022308" cy="19067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Thinking about light as a wave, interacting with a charged particle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CCF30A-5714-E449-8056-E53D798E33CA}"/>
              </a:ext>
            </a:extLst>
          </p:cNvPr>
          <p:cNvGrpSpPr/>
          <p:nvPr/>
        </p:nvGrpSpPr>
        <p:grpSpPr>
          <a:xfrm>
            <a:off x="6820191" y="3429000"/>
            <a:ext cx="760071" cy="885929"/>
            <a:chOff x="7118251" y="3429000"/>
            <a:chExt cx="760071" cy="88592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A9016FE-4B9B-5D45-9DFD-C55C4BDA394F}"/>
                </a:ext>
              </a:extLst>
            </p:cNvPr>
            <p:cNvGrpSpPr/>
            <p:nvPr/>
          </p:nvGrpSpPr>
          <p:grpSpPr>
            <a:xfrm>
              <a:off x="7118252" y="3429000"/>
              <a:ext cx="760070" cy="461665"/>
              <a:chOff x="5753685" y="3257953"/>
              <a:chExt cx="760070" cy="461665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8D6B540-948A-764F-A2D4-5DCEB226E44B}"/>
                  </a:ext>
                </a:extLst>
              </p:cNvPr>
              <p:cNvSpPr/>
              <p:nvPr/>
            </p:nvSpPr>
            <p:spPr>
              <a:xfrm flipV="1">
                <a:off x="5753685" y="3319974"/>
                <a:ext cx="337625" cy="3376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9E8E0B-0658-A744-881D-DD58420CC5A1}"/>
                  </a:ext>
                </a:extLst>
              </p:cNvPr>
              <p:cNvSpPr txBox="1"/>
              <p:nvPr/>
            </p:nvSpPr>
            <p:spPr>
              <a:xfrm>
                <a:off x="5782235" y="3257953"/>
                <a:ext cx="731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-</a:t>
                </a:r>
              </a:p>
            </p:txBody>
          </p:sp>
        </p:grp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5F64E62A-C610-E846-A5E9-AADC001EB3CD}"/>
                </a:ext>
              </a:extLst>
            </p:cNvPr>
            <p:cNvSpPr/>
            <p:nvPr/>
          </p:nvSpPr>
          <p:spPr>
            <a:xfrm>
              <a:off x="7118251" y="3952686"/>
              <a:ext cx="337625" cy="36224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1E275C-946D-B148-9030-B7DF821D03A5}"/>
              </a:ext>
            </a:extLst>
          </p:cNvPr>
          <p:cNvCxnSpPr>
            <a:cxnSpLocks/>
          </p:cNvCxnSpPr>
          <p:nvPr/>
        </p:nvCxnSpPr>
        <p:spPr>
          <a:xfrm>
            <a:off x="827314" y="3661225"/>
            <a:ext cx="5733143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6818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7B83B6-106E-0E40-9BAE-9416EE1AF4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72" r="22830" b="55272"/>
          <a:stretch/>
        </p:blipFill>
        <p:spPr>
          <a:xfrm flipV="1">
            <a:off x="3261718" y="2513905"/>
            <a:ext cx="7022308" cy="19067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Thinking about light as a wave, interacting with a charged particle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9016FE-4B9B-5D45-9DFD-C55C4BDA394F}"/>
              </a:ext>
            </a:extLst>
          </p:cNvPr>
          <p:cNvGrpSpPr/>
          <p:nvPr/>
        </p:nvGrpSpPr>
        <p:grpSpPr>
          <a:xfrm>
            <a:off x="6822830" y="3429000"/>
            <a:ext cx="760070" cy="461665"/>
            <a:chOff x="5753685" y="3257953"/>
            <a:chExt cx="760070" cy="461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8D6B540-948A-764F-A2D4-5DCEB226E44B}"/>
                </a:ext>
              </a:extLst>
            </p:cNvPr>
            <p:cNvSpPr/>
            <p:nvPr/>
          </p:nvSpPr>
          <p:spPr>
            <a:xfrm flipV="1">
              <a:off x="5753685" y="3319974"/>
              <a:ext cx="337625" cy="3376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99E8E0B-0658-A744-881D-DD58420CC5A1}"/>
                </a:ext>
              </a:extLst>
            </p:cNvPr>
            <p:cNvSpPr txBox="1"/>
            <p:nvPr/>
          </p:nvSpPr>
          <p:spPr>
            <a:xfrm>
              <a:off x="5782235" y="3257953"/>
              <a:ext cx="731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734DCD-C5EF-0643-9F95-6F7F564A9232}"/>
              </a:ext>
            </a:extLst>
          </p:cNvPr>
          <p:cNvCxnSpPr>
            <a:cxnSpLocks/>
          </p:cNvCxnSpPr>
          <p:nvPr/>
        </p:nvCxnSpPr>
        <p:spPr>
          <a:xfrm>
            <a:off x="827314" y="3661225"/>
            <a:ext cx="5733143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640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B03BFFA-9298-304A-B76A-8FC74275D1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72" r="22830" b="55272"/>
          <a:stretch/>
        </p:blipFill>
        <p:spPr>
          <a:xfrm flipV="1">
            <a:off x="3534849" y="2513905"/>
            <a:ext cx="7022308" cy="19067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Thinking about light as a wave, interacting with a charged particle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078150-D9C1-5F4A-809D-7C6E74AD9D40}"/>
              </a:ext>
            </a:extLst>
          </p:cNvPr>
          <p:cNvGrpSpPr/>
          <p:nvPr/>
        </p:nvGrpSpPr>
        <p:grpSpPr>
          <a:xfrm>
            <a:off x="6822830" y="2977476"/>
            <a:ext cx="760070" cy="913189"/>
            <a:chOff x="7118252" y="2977476"/>
            <a:chExt cx="760070" cy="91318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1812DFC-3F45-2143-BB57-9E268D8676AA}"/>
                </a:ext>
              </a:extLst>
            </p:cNvPr>
            <p:cNvGrpSpPr/>
            <p:nvPr/>
          </p:nvGrpSpPr>
          <p:grpSpPr>
            <a:xfrm>
              <a:off x="7118252" y="3429000"/>
              <a:ext cx="760070" cy="461665"/>
              <a:chOff x="5753685" y="3257953"/>
              <a:chExt cx="760070" cy="461665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613C711-8F15-8B44-BE50-E207B14776DB}"/>
                  </a:ext>
                </a:extLst>
              </p:cNvPr>
              <p:cNvSpPr/>
              <p:nvPr/>
            </p:nvSpPr>
            <p:spPr>
              <a:xfrm flipV="1">
                <a:off x="5753685" y="3319974"/>
                <a:ext cx="337625" cy="3376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98F05DD-6BC8-2742-A468-C6DC69CA6E1E}"/>
                  </a:ext>
                </a:extLst>
              </p:cNvPr>
              <p:cNvSpPr txBox="1"/>
              <p:nvPr/>
            </p:nvSpPr>
            <p:spPr>
              <a:xfrm>
                <a:off x="5782235" y="3257953"/>
                <a:ext cx="731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-</a:t>
                </a:r>
              </a:p>
            </p:txBody>
          </p:sp>
        </p:grpSp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BF6C6966-702E-5047-A0C0-238E7D4583BA}"/>
                </a:ext>
              </a:extLst>
            </p:cNvPr>
            <p:cNvSpPr/>
            <p:nvPr/>
          </p:nvSpPr>
          <p:spPr>
            <a:xfrm flipV="1">
              <a:off x="7118252" y="2977476"/>
              <a:ext cx="337625" cy="36719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4A8638-C1D4-3C45-83AC-220613DEADC6}"/>
              </a:ext>
            </a:extLst>
          </p:cNvPr>
          <p:cNvCxnSpPr>
            <a:cxnSpLocks/>
          </p:cNvCxnSpPr>
          <p:nvPr/>
        </p:nvCxnSpPr>
        <p:spPr>
          <a:xfrm>
            <a:off x="827314" y="3661225"/>
            <a:ext cx="5733143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832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019FB19-8342-2B41-B201-528B1DACD5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72" r="22830" b="55272"/>
          <a:stretch/>
        </p:blipFill>
        <p:spPr>
          <a:xfrm flipV="1">
            <a:off x="3819861" y="2513905"/>
            <a:ext cx="7022308" cy="19067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Thinking about light as a wave, interacting with a charged particle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078150-D9C1-5F4A-809D-7C6E74AD9D40}"/>
              </a:ext>
            </a:extLst>
          </p:cNvPr>
          <p:cNvGrpSpPr/>
          <p:nvPr/>
        </p:nvGrpSpPr>
        <p:grpSpPr>
          <a:xfrm>
            <a:off x="6822830" y="2837009"/>
            <a:ext cx="760070" cy="1053656"/>
            <a:chOff x="7118252" y="2837009"/>
            <a:chExt cx="760070" cy="105365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1812DFC-3F45-2143-BB57-9E268D8676AA}"/>
                </a:ext>
              </a:extLst>
            </p:cNvPr>
            <p:cNvGrpSpPr/>
            <p:nvPr/>
          </p:nvGrpSpPr>
          <p:grpSpPr>
            <a:xfrm>
              <a:off x="7118252" y="3429000"/>
              <a:ext cx="760070" cy="461665"/>
              <a:chOff x="5753685" y="3257953"/>
              <a:chExt cx="760070" cy="461665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613C711-8F15-8B44-BE50-E207B14776DB}"/>
                  </a:ext>
                </a:extLst>
              </p:cNvPr>
              <p:cNvSpPr/>
              <p:nvPr/>
            </p:nvSpPr>
            <p:spPr>
              <a:xfrm flipV="1">
                <a:off x="5753685" y="3319974"/>
                <a:ext cx="337625" cy="3376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98F05DD-6BC8-2742-A468-C6DC69CA6E1E}"/>
                  </a:ext>
                </a:extLst>
              </p:cNvPr>
              <p:cNvSpPr txBox="1"/>
              <p:nvPr/>
            </p:nvSpPr>
            <p:spPr>
              <a:xfrm>
                <a:off x="5782235" y="3257953"/>
                <a:ext cx="731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-</a:t>
                </a:r>
              </a:p>
            </p:txBody>
          </p:sp>
        </p:grpSp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BF6C6966-702E-5047-A0C0-238E7D4583BA}"/>
                </a:ext>
              </a:extLst>
            </p:cNvPr>
            <p:cNvSpPr/>
            <p:nvPr/>
          </p:nvSpPr>
          <p:spPr>
            <a:xfrm flipV="1">
              <a:off x="7118252" y="2837009"/>
              <a:ext cx="337625" cy="50765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A5D02F-228A-D040-A2B3-D90F7D447A07}"/>
              </a:ext>
            </a:extLst>
          </p:cNvPr>
          <p:cNvCxnSpPr>
            <a:cxnSpLocks/>
          </p:cNvCxnSpPr>
          <p:nvPr/>
        </p:nvCxnSpPr>
        <p:spPr>
          <a:xfrm>
            <a:off x="827314" y="3661225"/>
            <a:ext cx="5733143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939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713D1F9-3CA6-3D44-92B7-334B02CC7D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72" r="22830" b="55272"/>
          <a:stretch/>
        </p:blipFill>
        <p:spPr>
          <a:xfrm flipV="1">
            <a:off x="4057361" y="2513905"/>
            <a:ext cx="7022308" cy="19067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Thinking about light as a wave, interacting with a charged particle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078150-D9C1-5F4A-809D-7C6E74AD9D40}"/>
              </a:ext>
            </a:extLst>
          </p:cNvPr>
          <p:cNvGrpSpPr/>
          <p:nvPr/>
        </p:nvGrpSpPr>
        <p:grpSpPr>
          <a:xfrm>
            <a:off x="6822830" y="3008486"/>
            <a:ext cx="760070" cy="882179"/>
            <a:chOff x="7118252" y="3008486"/>
            <a:chExt cx="760070" cy="88217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1812DFC-3F45-2143-BB57-9E268D8676AA}"/>
                </a:ext>
              </a:extLst>
            </p:cNvPr>
            <p:cNvGrpSpPr/>
            <p:nvPr/>
          </p:nvGrpSpPr>
          <p:grpSpPr>
            <a:xfrm>
              <a:off x="7118252" y="3429000"/>
              <a:ext cx="760070" cy="461665"/>
              <a:chOff x="5753685" y="3257953"/>
              <a:chExt cx="760070" cy="461665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613C711-8F15-8B44-BE50-E207B14776DB}"/>
                  </a:ext>
                </a:extLst>
              </p:cNvPr>
              <p:cNvSpPr/>
              <p:nvPr/>
            </p:nvSpPr>
            <p:spPr>
              <a:xfrm flipV="1">
                <a:off x="5753685" y="3319974"/>
                <a:ext cx="337625" cy="3376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98F05DD-6BC8-2742-A468-C6DC69CA6E1E}"/>
                  </a:ext>
                </a:extLst>
              </p:cNvPr>
              <p:cNvSpPr txBox="1"/>
              <p:nvPr/>
            </p:nvSpPr>
            <p:spPr>
              <a:xfrm>
                <a:off x="5782235" y="3257953"/>
                <a:ext cx="731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-</a:t>
                </a:r>
              </a:p>
            </p:txBody>
          </p:sp>
        </p:grpSp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BF6C6966-702E-5047-A0C0-238E7D4583BA}"/>
                </a:ext>
              </a:extLst>
            </p:cNvPr>
            <p:cNvSpPr/>
            <p:nvPr/>
          </p:nvSpPr>
          <p:spPr>
            <a:xfrm flipV="1">
              <a:off x="7118252" y="3008486"/>
              <a:ext cx="337625" cy="36719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12361D-E56C-9B4A-AF9C-BA2ACB77F977}"/>
              </a:ext>
            </a:extLst>
          </p:cNvPr>
          <p:cNvCxnSpPr>
            <a:cxnSpLocks/>
          </p:cNvCxnSpPr>
          <p:nvPr/>
        </p:nvCxnSpPr>
        <p:spPr>
          <a:xfrm>
            <a:off x="827314" y="3661225"/>
            <a:ext cx="5733143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489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7C721A-4554-A647-B196-D7654EABBF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72" r="22830" b="55272"/>
          <a:stretch/>
        </p:blipFill>
        <p:spPr>
          <a:xfrm flipV="1">
            <a:off x="4330495" y="2513905"/>
            <a:ext cx="7022308" cy="19067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Thinking about light as a wave, interacting with a charged particle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1812DFC-3F45-2143-BB57-9E268D8676AA}"/>
              </a:ext>
            </a:extLst>
          </p:cNvPr>
          <p:cNvGrpSpPr/>
          <p:nvPr/>
        </p:nvGrpSpPr>
        <p:grpSpPr>
          <a:xfrm>
            <a:off x="6822830" y="3429000"/>
            <a:ext cx="760070" cy="461665"/>
            <a:chOff x="5753685" y="3257953"/>
            <a:chExt cx="760070" cy="461665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613C711-8F15-8B44-BE50-E207B14776DB}"/>
                </a:ext>
              </a:extLst>
            </p:cNvPr>
            <p:cNvSpPr/>
            <p:nvPr/>
          </p:nvSpPr>
          <p:spPr>
            <a:xfrm flipV="1">
              <a:off x="5753685" y="3319974"/>
              <a:ext cx="337625" cy="3376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98F05DD-6BC8-2742-A468-C6DC69CA6E1E}"/>
                </a:ext>
              </a:extLst>
            </p:cNvPr>
            <p:cNvSpPr txBox="1"/>
            <p:nvPr/>
          </p:nvSpPr>
          <p:spPr>
            <a:xfrm>
              <a:off x="5782235" y="3257953"/>
              <a:ext cx="731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EC74CEE-2F12-C24F-838E-6D7EB28D8D7B}"/>
              </a:ext>
            </a:extLst>
          </p:cNvPr>
          <p:cNvCxnSpPr>
            <a:cxnSpLocks/>
          </p:cNvCxnSpPr>
          <p:nvPr/>
        </p:nvCxnSpPr>
        <p:spPr>
          <a:xfrm>
            <a:off x="827314" y="3661225"/>
            <a:ext cx="5733143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301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98AAC9D-916E-E64B-95FE-3E6E016685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72" r="22830" b="55272"/>
          <a:stretch/>
        </p:blipFill>
        <p:spPr>
          <a:xfrm flipV="1">
            <a:off x="4508623" y="2513905"/>
            <a:ext cx="7022308" cy="19067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Thinking about light as a wave, interacting with a charged particle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6994A0A-C8D0-6944-97B1-7602A6B3E308}"/>
              </a:ext>
            </a:extLst>
          </p:cNvPr>
          <p:cNvGrpSpPr/>
          <p:nvPr/>
        </p:nvGrpSpPr>
        <p:grpSpPr>
          <a:xfrm>
            <a:off x="6822829" y="3429000"/>
            <a:ext cx="760071" cy="885929"/>
            <a:chOff x="7118251" y="3429000"/>
            <a:chExt cx="760071" cy="88592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179057E-66A9-AC4F-9374-C152DDABE5A9}"/>
                </a:ext>
              </a:extLst>
            </p:cNvPr>
            <p:cNvGrpSpPr/>
            <p:nvPr/>
          </p:nvGrpSpPr>
          <p:grpSpPr>
            <a:xfrm>
              <a:off x="7118252" y="3429000"/>
              <a:ext cx="760070" cy="461665"/>
              <a:chOff x="5753685" y="3257953"/>
              <a:chExt cx="760070" cy="461665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F417FC1-4D2D-6E49-A2D0-5DCD3DF1EBF6}"/>
                  </a:ext>
                </a:extLst>
              </p:cNvPr>
              <p:cNvSpPr/>
              <p:nvPr/>
            </p:nvSpPr>
            <p:spPr>
              <a:xfrm flipV="1">
                <a:off x="5753685" y="3319974"/>
                <a:ext cx="337625" cy="3376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6E5649-D623-3840-B579-78BAA637F262}"/>
                  </a:ext>
                </a:extLst>
              </p:cNvPr>
              <p:cNvSpPr txBox="1"/>
              <p:nvPr/>
            </p:nvSpPr>
            <p:spPr>
              <a:xfrm>
                <a:off x="5782235" y="3257953"/>
                <a:ext cx="731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-</a:t>
                </a:r>
              </a:p>
            </p:txBody>
          </p:sp>
        </p:grp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5C6BF380-DFA7-1649-808E-331B6C54E938}"/>
                </a:ext>
              </a:extLst>
            </p:cNvPr>
            <p:cNvSpPr/>
            <p:nvPr/>
          </p:nvSpPr>
          <p:spPr>
            <a:xfrm>
              <a:off x="7118251" y="3952686"/>
              <a:ext cx="337625" cy="36224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36481B-9A91-0241-B18E-BD9BED2C251F}"/>
              </a:ext>
            </a:extLst>
          </p:cNvPr>
          <p:cNvCxnSpPr>
            <a:cxnSpLocks/>
          </p:cNvCxnSpPr>
          <p:nvPr/>
        </p:nvCxnSpPr>
        <p:spPr>
          <a:xfrm>
            <a:off x="827314" y="3661225"/>
            <a:ext cx="5733143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8327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D309309-1615-F043-9411-85B27781CE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72" r="22830" b="55272"/>
          <a:stretch/>
        </p:blipFill>
        <p:spPr>
          <a:xfrm flipV="1">
            <a:off x="4781758" y="2513905"/>
            <a:ext cx="7022308" cy="19067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Thinking about light as a wave, interacting with a charged particle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6994A0A-C8D0-6944-97B1-7602A6B3E308}"/>
              </a:ext>
            </a:extLst>
          </p:cNvPr>
          <p:cNvGrpSpPr/>
          <p:nvPr/>
        </p:nvGrpSpPr>
        <p:grpSpPr>
          <a:xfrm>
            <a:off x="6822830" y="3429000"/>
            <a:ext cx="760070" cy="1053658"/>
            <a:chOff x="7118252" y="3429000"/>
            <a:chExt cx="760070" cy="105365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179057E-66A9-AC4F-9374-C152DDABE5A9}"/>
                </a:ext>
              </a:extLst>
            </p:cNvPr>
            <p:cNvGrpSpPr/>
            <p:nvPr/>
          </p:nvGrpSpPr>
          <p:grpSpPr>
            <a:xfrm>
              <a:off x="7118252" y="3429000"/>
              <a:ext cx="760070" cy="461665"/>
              <a:chOff x="5753685" y="3257953"/>
              <a:chExt cx="760070" cy="461665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F417FC1-4D2D-6E49-A2D0-5DCD3DF1EBF6}"/>
                  </a:ext>
                </a:extLst>
              </p:cNvPr>
              <p:cNvSpPr/>
              <p:nvPr/>
            </p:nvSpPr>
            <p:spPr>
              <a:xfrm flipV="1">
                <a:off x="5753685" y="3319974"/>
                <a:ext cx="337625" cy="3376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6E5649-D623-3840-B579-78BAA637F262}"/>
                  </a:ext>
                </a:extLst>
              </p:cNvPr>
              <p:cNvSpPr txBox="1"/>
              <p:nvPr/>
            </p:nvSpPr>
            <p:spPr>
              <a:xfrm>
                <a:off x="5782235" y="3257953"/>
                <a:ext cx="731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-</a:t>
                </a:r>
              </a:p>
            </p:txBody>
          </p:sp>
        </p:grp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5C6BF380-DFA7-1649-808E-331B6C54E938}"/>
                </a:ext>
              </a:extLst>
            </p:cNvPr>
            <p:cNvSpPr/>
            <p:nvPr/>
          </p:nvSpPr>
          <p:spPr>
            <a:xfrm>
              <a:off x="7118252" y="3952686"/>
              <a:ext cx="337625" cy="52997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4CD083-EA93-DB47-B46C-921B6C788EA6}"/>
              </a:ext>
            </a:extLst>
          </p:cNvPr>
          <p:cNvCxnSpPr>
            <a:cxnSpLocks/>
          </p:cNvCxnSpPr>
          <p:nvPr/>
        </p:nvCxnSpPr>
        <p:spPr>
          <a:xfrm>
            <a:off x="827314" y="3661225"/>
            <a:ext cx="5733143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122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6B6D21-8F5C-C741-932B-9A12231468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72" r="22830" b="55272"/>
          <a:stretch/>
        </p:blipFill>
        <p:spPr>
          <a:xfrm flipV="1">
            <a:off x="447268" y="2513905"/>
            <a:ext cx="7022308" cy="19067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Thinking about light as a wave, interacting with a charged particle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AB27C0-D572-BD47-8217-3BAB6086D511}"/>
              </a:ext>
            </a:extLst>
          </p:cNvPr>
          <p:cNvGrpSpPr/>
          <p:nvPr/>
        </p:nvGrpSpPr>
        <p:grpSpPr>
          <a:xfrm>
            <a:off x="6822829" y="3429000"/>
            <a:ext cx="760071" cy="823907"/>
            <a:chOff x="7118251" y="3429000"/>
            <a:chExt cx="760071" cy="82390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3FBEEF-496A-8B4E-A887-8681A8C5CFC9}"/>
                </a:ext>
              </a:extLst>
            </p:cNvPr>
            <p:cNvGrpSpPr/>
            <p:nvPr/>
          </p:nvGrpSpPr>
          <p:grpSpPr>
            <a:xfrm>
              <a:off x="7118252" y="3429000"/>
              <a:ext cx="760070" cy="461665"/>
              <a:chOff x="5753685" y="3257953"/>
              <a:chExt cx="760070" cy="461665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56489F0-A3FF-B04D-8168-E5589C94129C}"/>
                  </a:ext>
                </a:extLst>
              </p:cNvPr>
              <p:cNvSpPr/>
              <p:nvPr/>
            </p:nvSpPr>
            <p:spPr>
              <a:xfrm flipV="1">
                <a:off x="5753685" y="3319974"/>
                <a:ext cx="337625" cy="3376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355FC6-3BEE-1143-B705-18D450D3F6CF}"/>
                  </a:ext>
                </a:extLst>
              </p:cNvPr>
              <p:cNvSpPr txBox="1"/>
              <p:nvPr/>
            </p:nvSpPr>
            <p:spPr>
              <a:xfrm>
                <a:off x="5782235" y="3257953"/>
                <a:ext cx="731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-</a:t>
                </a:r>
              </a:p>
            </p:txBody>
          </p:sp>
        </p:grpSp>
        <p:sp>
          <p:nvSpPr>
            <p:cNvPr id="2" name="Down Arrow 1">
              <a:extLst>
                <a:ext uri="{FF2B5EF4-FFF2-40B4-BE49-F238E27FC236}">
                  <a16:creationId xmlns:a16="http://schemas.microsoft.com/office/drawing/2014/main" id="{64E96D09-DC9E-8C4C-839D-D2C7E11A68E6}"/>
                </a:ext>
              </a:extLst>
            </p:cNvPr>
            <p:cNvSpPr/>
            <p:nvPr/>
          </p:nvSpPr>
          <p:spPr>
            <a:xfrm>
              <a:off x="7118251" y="3890664"/>
              <a:ext cx="337625" cy="36224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7423A8-C964-7E46-93B0-1DC7E22225EF}"/>
              </a:ext>
            </a:extLst>
          </p:cNvPr>
          <p:cNvCxnSpPr>
            <a:cxnSpLocks/>
          </p:cNvCxnSpPr>
          <p:nvPr/>
        </p:nvCxnSpPr>
        <p:spPr>
          <a:xfrm>
            <a:off x="827314" y="3675739"/>
            <a:ext cx="5733143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745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D99E11A-6B72-B843-9204-F7A2A85F4F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72" r="22830" b="55272"/>
          <a:stretch/>
        </p:blipFill>
        <p:spPr>
          <a:xfrm flipV="1">
            <a:off x="5185519" y="2513905"/>
            <a:ext cx="7022308" cy="19067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Thinking about light as a wave, interacting with a charged particle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6994A0A-C8D0-6944-97B1-7602A6B3E308}"/>
              </a:ext>
            </a:extLst>
          </p:cNvPr>
          <p:cNvGrpSpPr/>
          <p:nvPr/>
        </p:nvGrpSpPr>
        <p:grpSpPr>
          <a:xfrm>
            <a:off x="6822829" y="3429000"/>
            <a:ext cx="760071" cy="845795"/>
            <a:chOff x="7118251" y="3429000"/>
            <a:chExt cx="760071" cy="84579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179057E-66A9-AC4F-9374-C152DDABE5A9}"/>
                </a:ext>
              </a:extLst>
            </p:cNvPr>
            <p:cNvGrpSpPr/>
            <p:nvPr/>
          </p:nvGrpSpPr>
          <p:grpSpPr>
            <a:xfrm>
              <a:off x="7118252" y="3429000"/>
              <a:ext cx="760070" cy="461665"/>
              <a:chOff x="5753685" y="3257953"/>
              <a:chExt cx="760070" cy="461665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F417FC1-4D2D-6E49-A2D0-5DCD3DF1EBF6}"/>
                  </a:ext>
                </a:extLst>
              </p:cNvPr>
              <p:cNvSpPr/>
              <p:nvPr/>
            </p:nvSpPr>
            <p:spPr>
              <a:xfrm flipV="1">
                <a:off x="5753685" y="3319974"/>
                <a:ext cx="337625" cy="3376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6E5649-D623-3840-B579-78BAA637F262}"/>
                  </a:ext>
                </a:extLst>
              </p:cNvPr>
              <p:cNvSpPr txBox="1"/>
              <p:nvPr/>
            </p:nvSpPr>
            <p:spPr>
              <a:xfrm>
                <a:off x="5782235" y="3257953"/>
                <a:ext cx="731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-</a:t>
                </a:r>
              </a:p>
            </p:txBody>
          </p:sp>
        </p:grp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5C6BF380-DFA7-1649-808E-331B6C54E938}"/>
                </a:ext>
              </a:extLst>
            </p:cNvPr>
            <p:cNvSpPr/>
            <p:nvPr/>
          </p:nvSpPr>
          <p:spPr>
            <a:xfrm>
              <a:off x="7118251" y="3912552"/>
              <a:ext cx="337625" cy="36224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7D44B2-C5FA-F941-9ACF-309A33A05ECF}"/>
              </a:ext>
            </a:extLst>
          </p:cNvPr>
          <p:cNvCxnSpPr>
            <a:cxnSpLocks/>
          </p:cNvCxnSpPr>
          <p:nvPr/>
        </p:nvCxnSpPr>
        <p:spPr>
          <a:xfrm>
            <a:off x="827314" y="3661225"/>
            <a:ext cx="5733143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473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D99E11A-6B72-B843-9204-F7A2A85F4F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72" r="22830" b="55272"/>
          <a:stretch/>
        </p:blipFill>
        <p:spPr>
          <a:xfrm flipV="1">
            <a:off x="5353960" y="2513905"/>
            <a:ext cx="7022308" cy="19067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Thinking about light as a wave, interacting with a charged particle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179057E-66A9-AC4F-9374-C152DDABE5A9}"/>
              </a:ext>
            </a:extLst>
          </p:cNvPr>
          <p:cNvGrpSpPr/>
          <p:nvPr/>
        </p:nvGrpSpPr>
        <p:grpSpPr>
          <a:xfrm>
            <a:off x="6822830" y="3429000"/>
            <a:ext cx="760070" cy="461665"/>
            <a:chOff x="5753685" y="3257953"/>
            <a:chExt cx="760070" cy="461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F417FC1-4D2D-6E49-A2D0-5DCD3DF1EBF6}"/>
                </a:ext>
              </a:extLst>
            </p:cNvPr>
            <p:cNvSpPr/>
            <p:nvPr/>
          </p:nvSpPr>
          <p:spPr>
            <a:xfrm flipV="1">
              <a:off x="5753685" y="3319974"/>
              <a:ext cx="337625" cy="3376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6E5649-D623-3840-B579-78BAA637F262}"/>
                </a:ext>
              </a:extLst>
            </p:cNvPr>
            <p:cNvSpPr txBox="1"/>
            <p:nvPr/>
          </p:nvSpPr>
          <p:spPr>
            <a:xfrm>
              <a:off x="5782235" y="3257953"/>
              <a:ext cx="731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7D44B2-C5FA-F941-9ACF-309A33A05ECF}"/>
              </a:ext>
            </a:extLst>
          </p:cNvPr>
          <p:cNvCxnSpPr>
            <a:cxnSpLocks/>
          </p:cNvCxnSpPr>
          <p:nvPr/>
        </p:nvCxnSpPr>
        <p:spPr>
          <a:xfrm>
            <a:off x="827314" y="3661225"/>
            <a:ext cx="5733143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899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ea typeface="Cambria Math" panose="02040503050406030204" pitchFamily="18" charset="0"/>
              </a:rPr>
              <a:t>We associate wavelength of light with the color of light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7EF2C1C-071E-B646-9273-55E07FF6A6F1}"/>
              </a:ext>
            </a:extLst>
          </p:cNvPr>
          <p:cNvGrpSpPr/>
          <p:nvPr/>
        </p:nvGrpSpPr>
        <p:grpSpPr>
          <a:xfrm>
            <a:off x="1795914" y="1116360"/>
            <a:ext cx="7449685" cy="5227996"/>
            <a:chOff x="5095321" y="575415"/>
            <a:chExt cx="5952385" cy="50320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B5B454-B84E-AD4D-99C7-2F742AF61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530"/>
            <a:stretch/>
          </p:blipFill>
          <p:spPr>
            <a:xfrm>
              <a:off x="5095321" y="575415"/>
              <a:ext cx="5952385" cy="503200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B08115A-A4C2-B440-8F73-F1F7B77AF521}"/>
                </a:ext>
              </a:extLst>
            </p:cNvPr>
            <p:cNvSpPr/>
            <p:nvPr/>
          </p:nvSpPr>
          <p:spPr>
            <a:xfrm>
              <a:off x="8083282" y="983952"/>
              <a:ext cx="1161959" cy="7998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Red light: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𝝀=700 nm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2275614-9A51-964A-A4A6-6C25B3E62A8F}"/>
                </a:ext>
              </a:extLst>
            </p:cNvPr>
            <p:cNvSpPr/>
            <p:nvPr/>
          </p:nvSpPr>
          <p:spPr>
            <a:xfrm>
              <a:off x="7938343" y="3568185"/>
              <a:ext cx="1290245" cy="7998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Violet light: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𝝀=300 nm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0367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14F66FC-B7EC-3746-8C53-3FF3DE2806BB}"/>
              </a:ext>
            </a:extLst>
          </p:cNvPr>
          <p:cNvSpPr/>
          <p:nvPr/>
        </p:nvSpPr>
        <p:spPr>
          <a:xfrm>
            <a:off x="0" y="47206"/>
            <a:ext cx="12192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/>
              <a:t>Associated with each wavelength is a frequency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9D554D5-50A5-3C4E-9DFF-569BC02720CC}"/>
              </a:ext>
            </a:extLst>
          </p:cNvPr>
          <p:cNvGrpSpPr/>
          <p:nvPr/>
        </p:nvGrpSpPr>
        <p:grpSpPr>
          <a:xfrm>
            <a:off x="-87087" y="1341688"/>
            <a:ext cx="8494815" cy="5469106"/>
            <a:chOff x="1468581" y="878255"/>
            <a:chExt cx="8494815" cy="54691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E6106A9-63BF-1B48-AB5E-3CC66F2EE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807"/>
            <a:stretch/>
          </p:blipFill>
          <p:spPr>
            <a:xfrm>
              <a:off x="1468581" y="1080655"/>
              <a:ext cx="8494815" cy="5266706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DD72EAD-A0B3-C841-A263-BB93D82F6460}"/>
                </a:ext>
              </a:extLst>
            </p:cNvPr>
            <p:cNvGrpSpPr/>
            <p:nvPr/>
          </p:nvGrpSpPr>
          <p:grpSpPr>
            <a:xfrm>
              <a:off x="6566827" y="878255"/>
              <a:ext cx="2524539" cy="1101959"/>
              <a:chOff x="4309656" y="961382"/>
              <a:chExt cx="2524539" cy="1101959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10962D47-483D-C343-BB85-CA3DB6097A38}"/>
                  </a:ext>
                </a:extLst>
              </p:cNvPr>
              <p:cNvCxnSpPr/>
              <p:nvPr/>
            </p:nvCxnSpPr>
            <p:spPr>
              <a:xfrm>
                <a:off x="4606358" y="2063341"/>
                <a:ext cx="636104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20BFF537-6544-C349-B940-DA83CA593783}"/>
                      </a:ext>
                    </a:extLst>
                  </p:cNvPr>
                  <p:cNvSpPr txBox="1"/>
                  <p:nvPr/>
                </p:nvSpPr>
                <p:spPr>
                  <a:xfrm>
                    <a:off x="4309656" y="961382"/>
                    <a:ext cx="2524539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tx1"/>
                        </a:solidFill>
                      </a:rPr>
                      <a:t>Speed of light = </a:t>
                    </a:r>
                    <a14:m>
                      <m:oMath xmlns:m="http://schemas.openxmlformats.org/officeDocument/2006/math">
                        <m:r>
                          <a:rPr lang="en-US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20BFF537-6544-C349-B940-DA83CA5937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09656" y="961382"/>
                    <a:ext cx="2524539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4000" t="-7895" b="-289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BBD6397-1E30-3449-8E7E-7D06FE971B90}"/>
                  </a:ext>
                </a:extLst>
              </p:cNvPr>
              <p:cNvSpPr/>
              <p:nvPr/>
            </p:nvSpPr>
            <p:spPr>
              <a:xfrm>
                <a:off x="8797121" y="3392611"/>
                <a:ext cx="3162307" cy="784830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5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𝝂</m:t>
                      </m:r>
                      <m:r>
                        <a:rPr lang="en-US" sz="45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5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</m:t>
                      </m:r>
                      <m:r>
                        <a:rPr lang="en-US" sz="45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45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</m:oMath>
                  </m:oMathPara>
                </a14:m>
                <a:endParaRPr lang="en-US" sz="45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BBD6397-1E30-3449-8E7E-7D06FE971B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121" y="3392611"/>
                <a:ext cx="3162307" cy="784830"/>
              </a:xfrm>
              <a:prstGeom prst="rect">
                <a:avLst/>
              </a:prstGeom>
              <a:blipFill>
                <a:blip r:embed="rId5"/>
                <a:stretch>
                  <a:fillRect b="-1875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C79484-4792-8F47-A3D0-0BFF11D74762}"/>
              </a:ext>
            </a:extLst>
          </p:cNvPr>
          <p:cNvCxnSpPr/>
          <p:nvPr/>
        </p:nvCxnSpPr>
        <p:spPr>
          <a:xfrm>
            <a:off x="5821505" y="4740936"/>
            <a:ext cx="63610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5564053-461F-6548-92A4-6FD2567DF4FE}"/>
              </a:ext>
            </a:extLst>
          </p:cNvPr>
          <p:cNvSpPr txBox="1"/>
          <p:nvPr/>
        </p:nvSpPr>
        <p:spPr>
          <a:xfrm>
            <a:off x="8797122" y="2494050"/>
            <a:ext cx="31623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Frequency-wavelength equation:</a:t>
            </a:r>
          </a:p>
        </p:txBody>
      </p:sp>
    </p:spTree>
    <p:extLst>
      <p:ext uri="{BB962C8B-B14F-4D97-AF65-F5344CB8AC3E}">
        <p14:creationId xmlns:p14="http://schemas.microsoft.com/office/powerpoint/2010/main" val="490613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2AA4283-A2ED-A04A-8AB9-DDE4F2DBDC0C}"/>
                  </a:ext>
                </a:extLst>
              </p:cNvPr>
              <p:cNvSpPr/>
              <p:nvPr/>
            </p:nvSpPr>
            <p:spPr>
              <a:xfrm>
                <a:off x="1343397" y="2449756"/>
                <a:ext cx="3774904" cy="846835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5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45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𝒑𝒉𝒐𝒕𝒐𝒏</m:t>
                          </m:r>
                        </m:sub>
                      </m:sSub>
                      <m:r>
                        <a:rPr lang="en-US" sz="45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5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  <m:r>
                        <a:rPr lang="en-US" sz="45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𝝂</m:t>
                      </m:r>
                    </m:oMath>
                  </m:oMathPara>
                </a14:m>
                <a:endParaRPr lang="en-US" sz="45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2AA4283-A2ED-A04A-8AB9-DDE4F2DBDC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397" y="2449756"/>
                <a:ext cx="3774904" cy="846835"/>
              </a:xfrm>
              <a:prstGeom prst="rect">
                <a:avLst/>
              </a:prstGeom>
              <a:blipFill>
                <a:blip r:embed="rId3"/>
                <a:stretch>
                  <a:fillRect b="-1449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2">
            <a:extLst>
              <a:ext uri="{FF2B5EF4-FFF2-40B4-BE49-F238E27FC236}">
                <a16:creationId xmlns:a16="http://schemas.microsoft.com/office/drawing/2014/main" id="{183BC340-C27A-3145-B7AD-F4E8064C0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11341"/>
            <a:ext cx="5616179" cy="303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30C84A6-8332-F249-8F7B-02D42D4B6467}"/>
              </a:ext>
            </a:extLst>
          </p:cNvPr>
          <p:cNvSpPr/>
          <p:nvPr/>
        </p:nvSpPr>
        <p:spPr>
          <a:xfrm>
            <a:off x="-1" y="47206"/>
            <a:ext cx="117968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/>
              <a:t>But we also think about photons of light – like little particles of energy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BE9F1F-3B67-F24D-9D94-7C6CE10DBC8B}"/>
              </a:ext>
            </a:extLst>
          </p:cNvPr>
          <p:cNvSpPr txBox="1"/>
          <p:nvPr/>
        </p:nvSpPr>
        <p:spPr>
          <a:xfrm>
            <a:off x="1143255" y="1618759"/>
            <a:ext cx="48398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Energy-frequency equation:</a:t>
            </a:r>
          </a:p>
        </p:txBody>
      </p:sp>
    </p:spTree>
    <p:extLst>
      <p:ext uri="{BB962C8B-B14F-4D97-AF65-F5344CB8AC3E}">
        <p14:creationId xmlns:p14="http://schemas.microsoft.com/office/powerpoint/2010/main" val="3633449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F82311E-166C-1148-AA0A-B21DB2A52FDB}"/>
              </a:ext>
            </a:extLst>
          </p:cNvPr>
          <p:cNvGrpSpPr/>
          <p:nvPr/>
        </p:nvGrpSpPr>
        <p:grpSpPr>
          <a:xfrm>
            <a:off x="6612" y="801834"/>
            <a:ext cx="6470470" cy="4372394"/>
            <a:chOff x="1468581" y="1080655"/>
            <a:chExt cx="8494815" cy="526670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982532E-2409-B648-8AD6-056C468B2A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807"/>
            <a:stretch/>
          </p:blipFill>
          <p:spPr>
            <a:xfrm>
              <a:off x="1468581" y="1080655"/>
              <a:ext cx="8494815" cy="5266706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08B868A-7EE2-A94D-AABC-FE0724DD752D}"/>
                </a:ext>
              </a:extLst>
            </p:cNvPr>
            <p:cNvGrpSpPr/>
            <p:nvPr/>
          </p:nvGrpSpPr>
          <p:grpSpPr>
            <a:xfrm>
              <a:off x="3191449" y="2327254"/>
              <a:ext cx="2524539" cy="544782"/>
              <a:chOff x="934278" y="2410381"/>
              <a:chExt cx="2524539" cy="544782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FCC07C9E-FF0F-1C49-94B6-A80184208EDA}"/>
                  </a:ext>
                </a:extLst>
              </p:cNvPr>
              <p:cNvCxnSpPr/>
              <p:nvPr/>
            </p:nvCxnSpPr>
            <p:spPr>
              <a:xfrm>
                <a:off x="1808922" y="2955163"/>
                <a:ext cx="636104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0CC7EC-FBE1-F647-816C-D621A90CE9EE}"/>
                  </a:ext>
                </a:extLst>
              </p:cNvPr>
              <p:cNvSpPr txBox="1"/>
              <p:nvPr/>
            </p:nvSpPr>
            <p:spPr>
              <a:xfrm>
                <a:off x="934278" y="2410381"/>
                <a:ext cx="25245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Speed of light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2AA4283-A2ED-A04A-8AB9-DDE4F2DBDC0C}"/>
                  </a:ext>
                </a:extLst>
              </p:cNvPr>
              <p:cNvSpPr/>
              <p:nvPr/>
            </p:nvSpPr>
            <p:spPr>
              <a:xfrm>
                <a:off x="7887903" y="4510277"/>
                <a:ext cx="3774904" cy="846835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5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45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𝒑𝒉𝒐𝒕𝒐𝒏</m:t>
                          </m:r>
                        </m:sub>
                      </m:sSub>
                      <m:r>
                        <a:rPr lang="en-US" sz="45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5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  <m:r>
                        <a:rPr lang="en-US" sz="45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𝝂</m:t>
                      </m:r>
                    </m:oMath>
                  </m:oMathPara>
                </a14:m>
                <a:endParaRPr lang="en-US" sz="45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2AA4283-A2ED-A04A-8AB9-DDE4F2DBDC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903" y="4510277"/>
                <a:ext cx="3774904" cy="846835"/>
              </a:xfrm>
              <a:prstGeom prst="rect">
                <a:avLst/>
              </a:prstGeom>
              <a:blipFill>
                <a:blip r:embed="rId4"/>
                <a:stretch>
                  <a:fillRect b="-1449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2">
            <a:extLst>
              <a:ext uri="{FF2B5EF4-FFF2-40B4-BE49-F238E27FC236}">
                <a16:creationId xmlns:a16="http://schemas.microsoft.com/office/drawing/2014/main" id="{183BC340-C27A-3145-B7AD-F4E8064C0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843" y="1368606"/>
            <a:ext cx="5032312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30C84A6-8332-F249-8F7B-02D42D4B6467}"/>
              </a:ext>
            </a:extLst>
          </p:cNvPr>
          <p:cNvSpPr/>
          <p:nvPr/>
        </p:nvSpPr>
        <p:spPr>
          <a:xfrm>
            <a:off x="-1" y="47206"/>
            <a:ext cx="1166280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/>
              <a:t>Wave-particle duality (thinking about light as a wave </a:t>
            </a:r>
            <a:r>
              <a:rPr lang="en-US" sz="3000" b="1" i="1" dirty="0"/>
              <a:t>and</a:t>
            </a:r>
            <a:r>
              <a:rPr lang="en-US" sz="3000" b="1" dirty="0"/>
              <a:t> a particle)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270B970-9DFB-2F46-8A08-28C340A1701F}"/>
                  </a:ext>
                </a:extLst>
              </p:cNvPr>
              <p:cNvSpPr/>
              <p:nvPr/>
            </p:nvSpPr>
            <p:spPr>
              <a:xfrm>
                <a:off x="699226" y="5271336"/>
                <a:ext cx="3162307" cy="784830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5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𝝂</m:t>
                      </m:r>
                      <m:r>
                        <a:rPr lang="en-US" sz="45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5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</m:t>
                      </m:r>
                      <m:r>
                        <a:rPr lang="en-US" sz="45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45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</m:oMath>
                  </m:oMathPara>
                </a14:m>
                <a:endParaRPr lang="en-US" sz="45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270B970-9DFB-2F46-8A08-28C340A170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26" y="5271336"/>
                <a:ext cx="3162307" cy="784830"/>
              </a:xfrm>
              <a:prstGeom prst="rect">
                <a:avLst/>
              </a:prstGeom>
              <a:blipFill>
                <a:blip r:embed="rId6"/>
                <a:stretch>
                  <a:fillRect b="-2031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7684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F82311E-166C-1148-AA0A-B21DB2A52FDB}"/>
              </a:ext>
            </a:extLst>
          </p:cNvPr>
          <p:cNvGrpSpPr/>
          <p:nvPr/>
        </p:nvGrpSpPr>
        <p:grpSpPr>
          <a:xfrm>
            <a:off x="6612" y="801834"/>
            <a:ext cx="6470470" cy="4372394"/>
            <a:chOff x="1468581" y="1080655"/>
            <a:chExt cx="8494815" cy="526670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982532E-2409-B648-8AD6-056C468B2A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807"/>
            <a:stretch/>
          </p:blipFill>
          <p:spPr>
            <a:xfrm>
              <a:off x="1468581" y="1080655"/>
              <a:ext cx="8494815" cy="5266706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08B868A-7EE2-A94D-AABC-FE0724DD752D}"/>
                </a:ext>
              </a:extLst>
            </p:cNvPr>
            <p:cNvGrpSpPr/>
            <p:nvPr/>
          </p:nvGrpSpPr>
          <p:grpSpPr>
            <a:xfrm>
              <a:off x="3191449" y="2327254"/>
              <a:ext cx="2524539" cy="544782"/>
              <a:chOff x="934278" y="2410381"/>
              <a:chExt cx="2524539" cy="544782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FCC07C9E-FF0F-1C49-94B6-A80184208EDA}"/>
                  </a:ext>
                </a:extLst>
              </p:cNvPr>
              <p:cNvCxnSpPr/>
              <p:nvPr/>
            </p:nvCxnSpPr>
            <p:spPr>
              <a:xfrm>
                <a:off x="1808922" y="2955163"/>
                <a:ext cx="636104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0CC7EC-FBE1-F647-816C-D621A90CE9EE}"/>
                  </a:ext>
                </a:extLst>
              </p:cNvPr>
              <p:cNvSpPr txBox="1"/>
              <p:nvPr/>
            </p:nvSpPr>
            <p:spPr>
              <a:xfrm>
                <a:off x="934278" y="2410381"/>
                <a:ext cx="25245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Speed of light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2AA4283-A2ED-A04A-8AB9-DDE4F2DBDC0C}"/>
                  </a:ext>
                </a:extLst>
              </p:cNvPr>
              <p:cNvSpPr/>
              <p:nvPr/>
            </p:nvSpPr>
            <p:spPr>
              <a:xfrm>
                <a:off x="7887903" y="4510277"/>
                <a:ext cx="3774904" cy="846835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5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45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𝒑𝒉𝒐𝒕𝒐𝒏</m:t>
                          </m:r>
                        </m:sub>
                      </m:sSub>
                      <m:r>
                        <a:rPr lang="en-US" sz="45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5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  <m:r>
                        <a:rPr lang="en-US" sz="45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𝝂</m:t>
                      </m:r>
                    </m:oMath>
                  </m:oMathPara>
                </a14:m>
                <a:endParaRPr lang="en-US" sz="45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2AA4283-A2ED-A04A-8AB9-DDE4F2DBDC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903" y="4510277"/>
                <a:ext cx="3774904" cy="846835"/>
              </a:xfrm>
              <a:prstGeom prst="rect">
                <a:avLst/>
              </a:prstGeom>
              <a:blipFill>
                <a:blip r:embed="rId4"/>
                <a:stretch>
                  <a:fillRect b="-1449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2">
            <a:extLst>
              <a:ext uri="{FF2B5EF4-FFF2-40B4-BE49-F238E27FC236}">
                <a16:creationId xmlns:a16="http://schemas.microsoft.com/office/drawing/2014/main" id="{183BC340-C27A-3145-B7AD-F4E8064C0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843" y="1368606"/>
            <a:ext cx="5032312" cy="27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30C84A6-8332-F249-8F7B-02D42D4B6467}"/>
              </a:ext>
            </a:extLst>
          </p:cNvPr>
          <p:cNvSpPr/>
          <p:nvPr/>
        </p:nvSpPr>
        <p:spPr>
          <a:xfrm>
            <a:off x="-1" y="47206"/>
            <a:ext cx="1204315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/>
              <a:t>Wave-particle duality (thinking about light as a wave </a:t>
            </a:r>
            <a:r>
              <a:rPr lang="en-US" sz="3000" b="1" i="1" dirty="0"/>
              <a:t>and</a:t>
            </a:r>
            <a:r>
              <a:rPr lang="en-US" sz="3000" b="1" dirty="0"/>
              <a:t> a particle)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270B970-9DFB-2F46-8A08-28C340A1701F}"/>
                  </a:ext>
                </a:extLst>
              </p:cNvPr>
              <p:cNvSpPr/>
              <p:nvPr/>
            </p:nvSpPr>
            <p:spPr>
              <a:xfrm>
                <a:off x="699226" y="5271336"/>
                <a:ext cx="3162307" cy="784830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5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𝝂</m:t>
                      </m:r>
                      <m:r>
                        <a:rPr lang="en-US" sz="45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5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</m:t>
                      </m:r>
                      <m:r>
                        <a:rPr lang="en-US" sz="45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45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</m:oMath>
                  </m:oMathPara>
                </a14:m>
                <a:endParaRPr lang="en-US" sz="45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270B970-9DFB-2F46-8A08-28C340A170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26" y="5271336"/>
                <a:ext cx="3162307" cy="784830"/>
              </a:xfrm>
              <a:prstGeom prst="rect">
                <a:avLst/>
              </a:prstGeom>
              <a:blipFill>
                <a:blip r:embed="rId6"/>
                <a:stretch>
                  <a:fillRect b="-2031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859914E-0028-D94A-92B1-1FC370B1766F}"/>
              </a:ext>
            </a:extLst>
          </p:cNvPr>
          <p:cNvCxnSpPr>
            <a:cxnSpLocks/>
          </p:cNvCxnSpPr>
          <p:nvPr/>
        </p:nvCxnSpPr>
        <p:spPr>
          <a:xfrm>
            <a:off x="3933147" y="6076105"/>
            <a:ext cx="553128" cy="11038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6E94C19-092D-3343-BAEA-67C0D04169F4}"/>
              </a:ext>
            </a:extLst>
          </p:cNvPr>
          <p:cNvCxnSpPr>
            <a:cxnSpLocks/>
          </p:cNvCxnSpPr>
          <p:nvPr/>
        </p:nvCxnSpPr>
        <p:spPr>
          <a:xfrm flipH="1">
            <a:off x="8762825" y="5489394"/>
            <a:ext cx="266875" cy="38452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A7BD4F5-CA59-F141-85D0-850FB2B53711}"/>
                  </a:ext>
                </a:extLst>
              </p:cNvPr>
              <p:cNvSpPr/>
              <p:nvPr/>
            </p:nvSpPr>
            <p:spPr>
              <a:xfrm>
                <a:off x="4743043" y="5884432"/>
                <a:ext cx="5032312" cy="846835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5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45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𝒑𝒉𝒐𝒕𝒐𝒏</m:t>
                          </m:r>
                        </m:sub>
                      </m:sSub>
                      <m:r>
                        <a:rPr lang="en-US" sz="45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5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𝒉𝒄</m:t>
                      </m:r>
                      <m:r>
                        <a:rPr lang="en-US" sz="45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45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</m:oMath>
                  </m:oMathPara>
                </a14:m>
                <a:endParaRPr lang="en-US" sz="45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A7BD4F5-CA59-F141-85D0-850FB2B537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043" y="5884432"/>
                <a:ext cx="5032312" cy="846835"/>
              </a:xfrm>
              <a:prstGeom prst="rect">
                <a:avLst/>
              </a:prstGeom>
              <a:blipFill>
                <a:blip r:embed="rId7"/>
                <a:stretch>
                  <a:fillRect b="-1594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C3129B55-30C6-7744-9767-2F2DC9C70E36}"/>
              </a:ext>
            </a:extLst>
          </p:cNvPr>
          <p:cNvSpPr txBox="1"/>
          <p:nvPr/>
        </p:nvSpPr>
        <p:spPr>
          <a:xfrm>
            <a:off x="9881541" y="5892350"/>
            <a:ext cx="24468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Wave-particle duality equation </a:t>
            </a:r>
          </a:p>
        </p:txBody>
      </p:sp>
    </p:spTree>
    <p:extLst>
      <p:ext uri="{BB962C8B-B14F-4D97-AF65-F5344CB8AC3E}">
        <p14:creationId xmlns:p14="http://schemas.microsoft.com/office/powerpoint/2010/main" val="3418981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26A7E1CA-DBE8-9F45-8652-A68E0F6BB41A}"/>
              </a:ext>
            </a:extLst>
          </p:cNvPr>
          <p:cNvSpPr txBox="1"/>
          <p:nvPr/>
        </p:nvSpPr>
        <p:spPr>
          <a:xfrm>
            <a:off x="0" y="20597"/>
            <a:ext cx="112654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Visualizing the wave-particle duality equation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233E4FD-32D4-334D-8060-C2A8851BCB2E}"/>
              </a:ext>
            </a:extLst>
          </p:cNvPr>
          <p:cNvGrpSpPr/>
          <p:nvPr/>
        </p:nvGrpSpPr>
        <p:grpSpPr>
          <a:xfrm>
            <a:off x="625745" y="1503768"/>
            <a:ext cx="8362453" cy="5127343"/>
            <a:chOff x="3737521" y="1911927"/>
            <a:chExt cx="8362453" cy="5127343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F24A6DAE-3F36-0549-A4E2-7F4F052206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04" b="9716"/>
            <a:stretch/>
          </p:blipFill>
          <p:spPr bwMode="auto">
            <a:xfrm>
              <a:off x="5653431" y="1911927"/>
              <a:ext cx="6164322" cy="4632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196EEFB-20E8-574F-83E3-8A3810F25DE4}"/>
                    </a:ext>
                  </a:extLst>
                </p:cNvPr>
                <p:cNvSpPr txBox="1"/>
                <p:nvPr/>
              </p:nvSpPr>
              <p:spPr>
                <a:xfrm>
                  <a:off x="8614719" y="6544519"/>
                  <a:ext cx="3485255" cy="4947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2400" b="1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𝒑𝒉𝒐𝒕𝒐𝒏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196EEFB-20E8-574F-83E3-8A3810F25D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4719" y="6544519"/>
                  <a:ext cx="3485255" cy="494751"/>
                </a:xfrm>
                <a:prstGeom prst="rect">
                  <a:avLst/>
                </a:prstGeom>
                <a:blipFill>
                  <a:blip r:embed="rId3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EA45748-2459-D14E-92AA-7913B0A3105B}"/>
                    </a:ext>
                  </a:extLst>
                </p:cNvPr>
                <p:cNvSpPr txBox="1"/>
                <p:nvPr/>
              </p:nvSpPr>
              <p:spPr>
                <a:xfrm>
                  <a:off x="3737521" y="1911927"/>
                  <a:ext cx="34852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oMath>
                    </m:oMathPara>
                  </a14:m>
                  <a:endParaRPr lang="en-US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EA45748-2459-D14E-92AA-7913B0A310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7521" y="1911927"/>
                  <a:ext cx="3485255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1DF4CF7-035C-D84A-A831-C2182BB9FC3A}"/>
                  </a:ext>
                </a:extLst>
              </p:cNvPr>
              <p:cNvSpPr/>
              <p:nvPr/>
            </p:nvSpPr>
            <p:spPr>
              <a:xfrm>
                <a:off x="5083342" y="1503768"/>
                <a:ext cx="5032312" cy="846835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5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45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𝒑𝒉𝒐𝒕𝒐𝒏</m:t>
                          </m:r>
                        </m:sub>
                      </m:sSub>
                      <m:r>
                        <a:rPr lang="en-US" sz="45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5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𝒉𝒄</m:t>
                      </m:r>
                      <m:r>
                        <a:rPr lang="en-US" sz="45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45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</m:oMath>
                  </m:oMathPara>
                </a14:m>
                <a:endParaRPr lang="en-US" sz="45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1DF4CF7-035C-D84A-A831-C2182BB9FC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342" y="1503768"/>
                <a:ext cx="5032312" cy="846835"/>
              </a:xfrm>
              <a:prstGeom prst="rect">
                <a:avLst/>
              </a:prstGeom>
              <a:blipFill>
                <a:blip r:embed="rId5"/>
                <a:stretch>
                  <a:fillRect b="-1617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6933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ea typeface="Cambria Math" panose="02040503050406030204" pitchFamily="18" charset="0"/>
              </a:rPr>
              <a:t>The direction of acceleration …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7EF2C1C-071E-B646-9273-55E07FF6A6F1}"/>
              </a:ext>
            </a:extLst>
          </p:cNvPr>
          <p:cNvGrpSpPr/>
          <p:nvPr/>
        </p:nvGrpSpPr>
        <p:grpSpPr>
          <a:xfrm rot="20612656">
            <a:off x="260626" y="1048626"/>
            <a:ext cx="6692348" cy="4856439"/>
            <a:chOff x="5095321" y="575415"/>
            <a:chExt cx="5952385" cy="50320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B5B454-B84E-AD4D-99C7-2F742AF61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530"/>
            <a:stretch/>
          </p:blipFill>
          <p:spPr>
            <a:xfrm>
              <a:off x="5095321" y="575415"/>
              <a:ext cx="5952385" cy="503200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8B08115A-A4C2-B440-8F73-F1F7B77AF521}"/>
                    </a:ext>
                  </a:extLst>
                </p:cNvPr>
                <p:cNvSpPr/>
                <p:nvPr/>
              </p:nvSpPr>
              <p:spPr>
                <a:xfrm>
                  <a:off x="7271464" y="983952"/>
                  <a:ext cx="2785595" cy="12627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Red light:</a:t>
                  </a:r>
                </a:p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Photon energy =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1.8 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𝑒𝑉</m:t>
                      </m:r>
                    </m:oMath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8B08115A-A4C2-B440-8F73-F1F7B77AF5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1464" y="983952"/>
                  <a:ext cx="2785595" cy="1262724"/>
                </a:xfrm>
                <a:prstGeom prst="rect">
                  <a:avLst/>
                </a:prstGeom>
                <a:blipFill>
                  <a:blip r:embed="rId4"/>
                  <a:stretch>
                    <a:fillRect l="-2834" t="-41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2275614-9A51-964A-A4A6-6C25B3E62A8F}"/>
                    </a:ext>
                  </a:extLst>
                </p:cNvPr>
                <p:cNvSpPr/>
                <p:nvPr/>
              </p:nvSpPr>
              <p:spPr>
                <a:xfrm>
                  <a:off x="7190668" y="3568185"/>
                  <a:ext cx="2785595" cy="12627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Violet light:</a:t>
                  </a:r>
                </a:p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Photon energy =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.6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𝑒𝑉</m:t>
                      </m:r>
                    </m:oMath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  <a:p>
                  <a:pPr algn="ctr"/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2275614-9A51-964A-A4A6-6C25B3E62A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0668" y="3568185"/>
                  <a:ext cx="2785595" cy="1262724"/>
                </a:xfrm>
                <a:prstGeom prst="rect">
                  <a:avLst/>
                </a:prstGeom>
                <a:blipFill>
                  <a:blip r:embed="rId5"/>
                  <a:stretch>
                    <a:fillRect l="-2419" t="-41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FC7B390-7E8B-234C-A3E8-3C79F9E880E3}"/>
              </a:ext>
            </a:extLst>
          </p:cNvPr>
          <p:cNvSpPr/>
          <p:nvPr/>
        </p:nvSpPr>
        <p:spPr>
          <a:xfrm>
            <a:off x="535874" y="5976182"/>
            <a:ext cx="57134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</a:t>
            </a:r>
            <a:r>
              <a:rPr lang="en-US" dirty="0" err="1">
                <a:hlinkClick r:id="rId6"/>
              </a:rPr>
              <a:t>en.wikipedia.org</a:t>
            </a:r>
            <a:r>
              <a:rPr lang="en-US" dirty="0">
                <a:hlinkClick r:id="rId6"/>
              </a:rPr>
              <a:t>/wiki/Light#/media/</a:t>
            </a:r>
            <a:r>
              <a:rPr lang="en-US" dirty="0" err="1">
                <a:hlinkClick r:id="rId6"/>
              </a:rPr>
              <a:t>File:Light_dispersion_conceptual_waves.gif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73810D-3096-9D45-A9D5-98F63D53A315}"/>
              </a:ext>
            </a:extLst>
          </p:cNvPr>
          <p:cNvSpPr txBox="1"/>
          <p:nvPr/>
        </p:nvSpPr>
        <p:spPr>
          <a:xfrm>
            <a:off x="7115400" y="1048626"/>
            <a:ext cx="48159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direction of acceleration is </a:t>
            </a:r>
            <a:r>
              <a:rPr lang="en-US" sz="2400" b="1" dirty="0"/>
              <a:t>perpendicular to the path (beam) of the light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C2206A3-B566-7B4B-B4FC-CA30ECCB3A30}"/>
              </a:ext>
            </a:extLst>
          </p:cNvPr>
          <p:cNvGrpSpPr/>
          <p:nvPr/>
        </p:nvGrpSpPr>
        <p:grpSpPr>
          <a:xfrm rot="20783311">
            <a:off x="6155363" y="2437016"/>
            <a:ext cx="6258655" cy="1928406"/>
            <a:chOff x="6249370" y="3988493"/>
            <a:chExt cx="6258655" cy="1928406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41FF568-9F83-9C41-A42B-D7E257572AD2}"/>
                </a:ext>
              </a:extLst>
            </p:cNvPr>
            <p:cNvCxnSpPr>
              <a:cxnSpLocks/>
            </p:cNvCxnSpPr>
            <p:nvPr/>
          </p:nvCxnSpPr>
          <p:spPr>
            <a:xfrm>
              <a:off x="6249370" y="3988493"/>
              <a:ext cx="5843892" cy="1647464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EDB78A9-1F2B-FB4C-B1A4-8C1534CFDF1D}"/>
                </a:ext>
              </a:extLst>
            </p:cNvPr>
            <p:cNvGrpSpPr/>
            <p:nvPr/>
          </p:nvGrpSpPr>
          <p:grpSpPr>
            <a:xfrm rot="1018981">
              <a:off x="8320669" y="4552068"/>
              <a:ext cx="760070" cy="461665"/>
              <a:chOff x="5753685" y="3257953"/>
              <a:chExt cx="760070" cy="461665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A59140ED-A30A-AE4E-9C53-429A17373A49}"/>
                  </a:ext>
                </a:extLst>
              </p:cNvPr>
              <p:cNvSpPr/>
              <p:nvPr/>
            </p:nvSpPr>
            <p:spPr>
              <a:xfrm flipV="1">
                <a:off x="5753685" y="3319974"/>
                <a:ext cx="337625" cy="3376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DB210E-3887-594C-B18D-79F062A029B8}"/>
                  </a:ext>
                </a:extLst>
              </p:cNvPr>
              <p:cNvSpPr txBox="1"/>
              <p:nvPr/>
            </p:nvSpPr>
            <p:spPr>
              <a:xfrm>
                <a:off x="5782235" y="3257953"/>
                <a:ext cx="731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+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D4B247F-C9BD-324A-A911-1EDF9085A600}"/>
                </a:ext>
              </a:extLst>
            </p:cNvPr>
            <p:cNvSpPr txBox="1"/>
            <p:nvPr/>
          </p:nvSpPr>
          <p:spPr>
            <a:xfrm rot="1028889">
              <a:off x="10292859" y="4760663"/>
              <a:ext cx="22151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Not this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211A60E-DF32-7E4D-BF0F-B0800AB8A40B}"/>
                </a:ext>
              </a:extLst>
            </p:cNvPr>
            <p:cNvGrpSpPr/>
            <p:nvPr/>
          </p:nvGrpSpPr>
          <p:grpSpPr>
            <a:xfrm rot="5400000">
              <a:off x="10187852" y="4852038"/>
              <a:ext cx="970618" cy="1159104"/>
              <a:chOff x="8167226" y="4169573"/>
              <a:chExt cx="970618" cy="1159104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E67A631E-F5FE-374A-AED3-D017CC0D1D83}"/>
                  </a:ext>
                </a:extLst>
              </p:cNvPr>
              <p:cNvGrpSpPr/>
              <p:nvPr/>
            </p:nvGrpSpPr>
            <p:grpSpPr>
              <a:xfrm rot="1018981">
                <a:off x="8333608" y="4169573"/>
                <a:ext cx="804236" cy="846092"/>
                <a:chOff x="7074086" y="3044573"/>
                <a:chExt cx="804236" cy="846092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0F932AA7-09C2-1045-B423-BE95DB5C7722}"/>
                    </a:ext>
                  </a:extLst>
                </p:cNvPr>
                <p:cNvGrpSpPr/>
                <p:nvPr/>
              </p:nvGrpSpPr>
              <p:grpSpPr>
                <a:xfrm>
                  <a:off x="7118252" y="3429000"/>
                  <a:ext cx="760070" cy="461665"/>
                  <a:chOff x="5753685" y="3257953"/>
                  <a:chExt cx="760070" cy="461665"/>
                </a:xfrm>
              </p:grpSpPr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0FBD4339-E183-B944-A81F-91C426B43D50}"/>
                      </a:ext>
                    </a:extLst>
                  </p:cNvPr>
                  <p:cNvSpPr/>
                  <p:nvPr/>
                </p:nvSpPr>
                <p:spPr>
                  <a:xfrm flipV="1">
                    <a:off x="5753685" y="3319974"/>
                    <a:ext cx="337625" cy="33762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8207A79B-14FD-7F4A-8D71-048EF732B3E1}"/>
                      </a:ext>
                    </a:extLst>
                  </p:cNvPr>
                  <p:cNvSpPr txBox="1"/>
                  <p:nvPr/>
                </p:nvSpPr>
                <p:spPr>
                  <a:xfrm>
                    <a:off x="5782235" y="3257953"/>
                    <a:ext cx="73152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b="1" dirty="0"/>
                      <a:t>+</a:t>
                    </a:r>
                  </a:p>
                </p:txBody>
              </p:sp>
            </p:grpSp>
            <p:sp>
              <p:nvSpPr>
                <p:cNvPr id="43" name="Down Arrow 42">
                  <a:extLst>
                    <a:ext uri="{FF2B5EF4-FFF2-40B4-BE49-F238E27FC236}">
                      <a16:creationId xmlns:a16="http://schemas.microsoft.com/office/drawing/2014/main" id="{C326D6DC-0A47-7C48-BB36-DF05F259F9FA}"/>
                    </a:ext>
                  </a:extLst>
                </p:cNvPr>
                <p:cNvSpPr/>
                <p:nvPr/>
              </p:nvSpPr>
              <p:spPr>
                <a:xfrm rot="10597708">
                  <a:off x="7074086" y="3044573"/>
                  <a:ext cx="337625" cy="362243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1" name="Down Arrow 40">
                <a:extLst>
                  <a:ext uri="{FF2B5EF4-FFF2-40B4-BE49-F238E27FC236}">
                    <a16:creationId xmlns:a16="http://schemas.microsoft.com/office/drawing/2014/main" id="{B2A85CE9-AF6F-D94C-86E0-991E4FAC4589}"/>
                  </a:ext>
                </a:extLst>
              </p:cNvPr>
              <p:cNvSpPr/>
              <p:nvPr/>
            </p:nvSpPr>
            <p:spPr>
              <a:xfrm rot="1073228">
                <a:off x="8167226" y="4966434"/>
                <a:ext cx="337625" cy="362243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65E71F7-1664-8548-8835-5622470C956E}"/>
              </a:ext>
            </a:extLst>
          </p:cNvPr>
          <p:cNvSpPr txBox="1"/>
          <p:nvPr/>
        </p:nvSpPr>
        <p:spPr>
          <a:xfrm>
            <a:off x="7930591" y="5393875"/>
            <a:ext cx="38345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are actually </a:t>
            </a:r>
            <a:r>
              <a:rPr lang="en-US" sz="2400" b="1" dirty="0"/>
              <a:t>two</a:t>
            </a:r>
            <a:r>
              <a:rPr lang="en-US" sz="2400" dirty="0"/>
              <a:t> perpendicular directions possible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52A12C8-A46B-9449-8677-D72E0042E6B2}"/>
              </a:ext>
            </a:extLst>
          </p:cNvPr>
          <p:cNvGrpSpPr/>
          <p:nvPr/>
        </p:nvGrpSpPr>
        <p:grpSpPr>
          <a:xfrm>
            <a:off x="7842103" y="2079521"/>
            <a:ext cx="1037722" cy="2615852"/>
            <a:chOff x="7915843" y="2005781"/>
            <a:chExt cx="1037722" cy="2615852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EC137E2-CF55-DB45-984A-A60A71D9ECF4}"/>
                </a:ext>
              </a:extLst>
            </p:cNvPr>
            <p:cNvCxnSpPr/>
            <p:nvPr/>
          </p:nvCxnSpPr>
          <p:spPr>
            <a:xfrm flipV="1">
              <a:off x="7938574" y="2931574"/>
              <a:ext cx="0" cy="166992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1505925-15AF-6542-B7BA-1C37D8EC09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5843" y="2005781"/>
              <a:ext cx="1031172" cy="94526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42265DE-49DD-934D-9BCC-596F0E8948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22393" y="3676364"/>
              <a:ext cx="1031172" cy="94526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9C0A983-9511-6F43-A325-93212331862C}"/>
                </a:ext>
              </a:extLst>
            </p:cNvPr>
            <p:cNvCxnSpPr/>
            <p:nvPr/>
          </p:nvCxnSpPr>
          <p:spPr>
            <a:xfrm flipV="1">
              <a:off x="8947015" y="2022191"/>
              <a:ext cx="0" cy="166992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64F7A3-9497-4240-AF61-E3754DC9CC95}"/>
              </a:ext>
            </a:extLst>
          </p:cNvPr>
          <p:cNvGrpSpPr/>
          <p:nvPr/>
        </p:nvGrpSpPr>
        <p:grpSpPr>
          <a:xfrm>
            <a:off x="8177857" y="2766222"/>
            <a:ext cx="391563" cy="1250880"/>
            <a:chOff x="8177857" y="2766222"/>
            <a:chExt cx="391563" cy="1250880"/>
          </a:xfrm>
        </p:grpSpPr>
        <p:sp>
          <p:nvSpPr>
            <p:cNvPr id="50" name="Down Arrow 49">
              <a:extLst>
                <a:ext uri="{FF2B5EF4-FFF2-40B4-BE49-F238E27FC236}">
                  <a16:creationId xmlns:a16="http://schemas.microsoft.com/office/drawing/2014/main" id="{C3BB3A02-7204-1A45-9A50-4B87C7510250}"/>
                </a:ext>
              </a:extLst>
            </p:cNvPr>
            <p:cNvSpPr/>
            <p:nvPr/>
          </p:nvSpPr>
          <p:spPr>
            <a:xfrm rot="11002292">
              <a:off x="8231795" y="2766222"/>
              <a:ext cx="337625" cy="36224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Down Arrow 50">
              <a:extLst>
                <a:ext uri="{FF2B5EF4-FFF2-40B4-BE49-F238E27FC236}">
                  <a16:creationId xmlns:a16="http://schemas.microsoft.com/office/drawing/2014/main" id="{CA419A3E-FAF6-8145-82A7-A791C3E40816}"/>
                </a:ext>
              </a:extLst>
            </p:cNvPr>
            <p:cNvSpPr/>
            <p:nvPr/>
          </p:nvSpPr>
          <p:spPr>
            <a:xfrm rot="228137">
              <a:off x="8177857" y="3654859"/>
              <a:ext cx="337625" cy="36224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9ABCE29-FE33-B745-B2EE-B28C477E6688}"/>
              </a:ext>
            </a:extLst>
          </p:cNvPr>
          <p:cNvGrpSpPr/>
          <p:nvPr/>
        </p:nvGrpSpPr>
        <p:grpSpPr>
          <a:xfrm rot="2455398">
            <a:off x="8195498" y="2731987"/>
            <a:ext cx="391563" cy="1250880"/>
            <a:chOff x="8177857" y="2766222"/>
            <a:chExt cx="391563" cy="1250880"/>
          </a:xfrm>
        </p:grpSpPr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B0EC0FEC-AC9F-2340-91E8-8036667F500B}"/>
                </a:ext>
              </a:extLst>
            </p:cNvPr>
            <p:cNvSpPr/>
            <p:nvPr/>
          </p:nvSpPr>
          <p:spPr>
            <a:xfrm rot="11002292">
              <a:off x="8231795" y="2766222"/>
              <a:ext cx="337625" cy="362243"/>
            </a:xfrm>
            <a:prstGeom prst="down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AD063903-6E3F-E94B-AAAA-78B6230E3819}"/>
                </a:ext>
              </a:extLst>
            </p:cNvPr>
            <p:cNvSpPr/>
            <p:nvPr/>
          </p:nvSpPr>
          <p:spPr>
            <a:xfrm rot="228137">
              <a:off x="8177857" y="3654859"/>
              <a:ext cx="337625" cy="362243"/>
            </a:xfrm>
            <a:prstGeom prst="down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3716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14F66FC-B7EC-3746-8C53-3FF3DE2806BB}"/>
              </a:ext>
            </a:extLst>
          </p:cNvPr>
          <p:cNvSpPr/>
          <p:nvPr/>
        </p:nvSpPr>
        <p:spPr>
          <a:xfrm>
            <a:off x="0" y="47206"/>
            <a:ext cx="1023660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/>
              <a:t>Complementary colors …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C555A04-4F68-BC41-BCEB-754AB0B65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59" y="1532586"/>
            <a:ext cx="3976710" cy="397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BDC9152-5208-7F4F-AD5D-E68E4BC74ED1}"/>
              </a:ext>
            </a:extLst>
          </p:cNvPr>
          <p:cNvSpPr/>
          <p:nvPr/>
        </p:nvSpPr>
        <p:spPr>
          <a:xfrm>
            <a:off x="2088948" y="1056430"/>
            <a:ext cx="776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1.8 eV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4566E2-950A-DB41-BED9-2480FDA75E0C}"/>
              </a:ext>
            </a:extLst>
          </p:cNvPr>
          <p:cNvSpPr/>
          <p:nvPr/>
        </p:nvSpPr>
        <p:spPr>
          <a:xfrm>
            <a:off x="4207881" y="1989651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3.6 eV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2E0DF83-672E-E74F-8B1A-BD2EC2BC4EF3}"/>
              </a:ext>
            </a:extLst>
          </p:cNvPr>
          <p:cNvSpPr/>
          <p:nvPr/>
        </p:nvSpPr>
        <p:spPr>
          <a:xfrm>
            <a:off x="1243593" y="5396398"/>
            <a:ext cx="776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2.7 eV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89F374D-78EE-D140-8D96-361974292F7D}"/>
              </a:ext>
            </a:extLst>
          </p:cNvPr>
          <p:cNvSpPr/>
          <p:nvPr/>
        </p:nvSpPr>
        <p:spPr>
          <a:xfrm>
            <a:off x="3548726" y="5324630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3.0 eV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B099232-8E6A-B043-93C5-77EDA66EAAA8}"/>
              </a:ext>
            </a:extLst>
          </p:cNvPr>
          <p:cNvSpPr/>
          <p:nvPr/>
        </p:nvSpPr>
        <p:spPr>
          <a:xfrm>
            <a:off x="4595969" y="3740990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3.3 eV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D9798E3-3A9A-064C-8E1C-250BEC0258F4}"/>
              </a:ext>
            </a:extLst>
          </p:cNvPr>
          <p:cNvSpPr/>
          <p:nvPr/>
        </p:nvSpPr>
        <p:spPr>
          <a:xfrm>
            <a:off x="0" y="3917456"/>
            <a:ext cx="776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2.4 eV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79DE8E9-6672-824D-A8B2-0F0BCCF749D9}"/>
              </a:ext>
            </a:extLst>
          </p:cNvPr>
          <p:cNvSpPr/>
          <p:nvPr/>
        </p:nvSpPr>
        <p:spPr>
          <a:xfrm>
            <a:off x="304712" y="2074664"/>
            <a:ext cx="776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2.1 eV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6606D8-88B9-D94F-BC4C-5EA549074624}"/>
                  </a:ext>
                </a:extLst>
              </p:cNvPr>
              <p:cNvSpPr txBox="1"/>
              <p:nvPr/>
            </p:nvSpPr>
            <p:spPr>
              <a:xfrm>
                <a:off x="5992117" y="324205"/>
                <a:ext cx="6096964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Bananas </a:t>
                </a:r>
                <a:r>
                  <a:rPr lang="en-US" sz="2400" b="1" dirty="0"/>
                  <a:t>reflect</a:t>
                </a:r>
                <a:r>
                  <a:rPr lang="en-US" sz="2400" dirty="0"/>
                  <a:t> yellow light, so they </a:t>
                </a:r>
                <a:r>
                  <a:rPr lang="en-US" sz="2400" b="1" dirty="0"/>
                  <a:t>don’t absorb</a:t>
                </a:r>
                <a:r>
                  <a:rPr lang="en-US" sz="2400" dirty="0"/>
                  <a:t> light at </a:t>
                </a:r>
                <a14:m>
                  <m:oMath xmlns:m="http://schemas.openxmlformats.org/officeDocument/2006/math">
                    <m:r>
                      <a:rPr lang="en-US" sz="2400" i="1" u="sng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</m:t>
                    </m:r>
                    <m:r>
                      <a:rPr lang="en-US" sz="2400" b="0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u="sng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u="sng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The complementary color of yellow is violet, so bananas </a:t>
                </a:r>
                <a:r>
                  <a:rPr lang="en-US" sz="2400" b="1" dirty="0"/>
                  <a:t>do absorb </a:t>
                </a:r>
                <a:r>
                  <a:rPr lang="en-US" sz="2400" dirty="0"/>
                  <a:t>light at </a:t>
                </a:r>
                <a:r>
                  <a:rPr lang="en-US" sz="2400" u="sng" dirty="0"/>
                  <a:t>3.6 eV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6606D8-88B9-D94F-BC4C-5EA549074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117" y="324205"/>
                <a:ext cx="6096964" cy="2308324"/>
              </a:xfrm>
              <a:prstGeom prst="rect">
                <a:avLst/>
              </a:prstGeom>
              <a:blipFill>
                <a:blip r:embed="rId4"/>
                <a:stretch>
                  <a:fillRect l="-1455" t="-2186" r="-1040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6">
            <a:extLst>
              <a:ext uri="{FF2B5EF4-FFF2-40B4-BE49-F238E27FC236}">
                <a16:creationId xmlns:a16="http://schemas.microsoft.com/office/drawing/2014/main" id="{C536154B-0E86-9944-B865-3A99B03B9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441" y="3925656"/>
            <a:ext cx="3008475" cy="226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650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910079F-9EDD-3442-AEF3-C039D9FE72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72" r="22830" b="55272"/>
          <a:stretch/>
        </p:blipFill>
        <p:spPr>
          <a:xfrm flipV="1">
            <a:off x="661018" y="2513905"/>
            <a:ext cx="7022308" cy="19067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Thinking about light as a wave, interacting with a charged particle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AB27C0-D572-BD47-8217-3BAB6086D511}"/>
              </a:ext>
            </a:extLst>
          </p:cNvPr>
          <p:cNvGrpSpPr/>
          <p:nvPr/>
        </p:nvGrpSpPr>
        <p:grpSpPr>
          <a:xfrm>
            <a:off x="6822829" y="3429000"/>
            <a:ext cx="760071" cy="923329"/>
            <a:chOff x="7118251" y="3429000"/>
            <a:chExt cx="760071" cy="92332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3FBEEF-496A-8B4E-A887-8681A8C5CFC9}"/>
                </a:ext>
              </a:extLst>
            </p:cNvPr>
            <p:cNvGrpSpPr/>
            <p:nvPr/>
          </p:nvGrpSpPr>
          <p:grpSpPr>
            <a:xfrm>
              <a:off x="7118252" y="3429000"/>
              <a:ext cx="760070" cy="461665"/>
              <a:chOff x="5753685" y="3257953"/>
              <a:chExt cx="760070" cy="461665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56489F0-A3FF-B04D-8168-E5589C94129C}"/>
                  </a:ext>
                </a:extLst>
              </p:cNvPr>
              <p:cNvSpPr/>
              <p:nvPr/>
            </p:nvSpPr>
            <p:spPr>
              <a:xfrm flipV="1">
                <a:off x="5753685" y="3319974"/>
                <a:ext cx="337625" cy="3376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355FC6-3BEE-1143-B705-18D450D3F6CF}"/>
                  </a:ext>
                </a:extLst>
              </p:cNvPr>
              <p:cNvSpPr txBox="1"/>
              <p:nvPr/>
            </p:nvSpPr>
            <p:spPr>
              <a:xfrm>
                <a:off x="5782235" y="3257953"/>
                <a:ext cx="731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-</a:t>
                </a:r>
              </a:p>
            </p:txBody>
          </p:sp>
        </p:grpSp>
        <p:sp>
          <p:nvSpPr>
            <p:cNvPr id="2" name="Down Arrow 1">
              <a:extLst>
                <a:ext uri="{FF2B5EF4-FFF2-40B4-BE49-F238E27FC236}">
                  <a16:creationId xmlns:a16="http://schemas.microsoft.com/office/drawing/2014/main" id="{64E96D09-DC9E-8C4C-839D-D2C7E11A68E6}"/>
                </a:ext>
              </a:extLst>
            </p:cNvPr>
            <p:cNvSpPr/>
            <p:nvPr/>
          </p:nvSpPr>
          <p:spPr>
            <a:xfrm>
              <a:off x="7118251" y="3890664"/>
              <a:ext cx="337625" cy="46166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FED5C3-7B3F-5641-A63A-DB1E3F50F2C2}"/>
              </a:ext>
            </a:extLst>
          </p:cNvPr>
          <p:cNvCxnSpPr>
            <a:cxnSpLocks/>
          </p:cNvCxnSpPr>
          <p:nvPr/>
        </p:nvCxnSpPr>
        <p:spPr>
          <a:xfrm>
            <a:off x="827314" y="3675739"/>
            <a:ext cx="5733143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7761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090D454-181F-9F48-8D1C-5C0868684522}"/>
              </a:ext>
            </a:extLst>
          </p:cNvPr>
          <p:cNvGrpSpPr/>
          <p:nvPr/>
        </p:nvGrpSpPr>
        <p:grpSpPr>
          <a:xfrm>
            <a:off x="-130627" y="654050"/>
            <a:ext cx="7391400" cy="5549900"/>
            <a:chOff x="-130627" y="654050"/>
            <a:chExt cx="7391400" cy="554990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764194C-815E-8C41-AD50-5F058155B9B3}"/>
                </a:ext>
              </a:extLst>
            </p:cNvPr>
            <p:cNvGrpSpPr/>
            <p:nvPr/>
          </p:nvGrpSpPr>
          <p:grpSpPr>
            <a:xfrm>
              <a:off x="-130627" y="654050"/>
              <a:ext cx="7391400" cy="5549900"/>
              <a:chOff x="-124432" y="654050"/>
              <a:chExt cx="7391400" cy="5549900"/>
            </a:xfrm>
          </p:grpSpPr>
          <p:pic>
            <p:nvPicPr>
              <p:cNvPr id="35" name="Picture 1" descr="page1image29230096">
                <a:extLst>
                  <a:ext uri="{FF2B5EF4-FFF2-40B4-BE49-F238E27FC236}">
                    <a16:creationId xmlns:a16="http://schemas.microsoft.com/office/drawing/2014/main" id="{BDDCF2A6-C6BE-DD4E-B7D8-7A3F8585CB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24432" y="654050"/>
                <a:ext cx="7391400" cy="55499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3A8B0339-8690-3F4D-B058-47D266E1AD7C}"/>
                  </a:ext>
                </a:extLst>
              </p:cNvPr>
              <p:cNvGrpSpPr/>
              <p:nvPr/>
            </p:nvGrpSpPr>
            <p:grpSpPr>
              <a:xfrm>
                <a:off x="1423649" y="5514540"/>
                <a:ext cx="143343" cy="402333"/>
                <a:chOff x="1423649" y="5514540"/>
                <a:chExt cx="143343" cy="402333"/>
              </a:xfrm>
            </p:grpSpPr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F66850CC-604C-EF43-9BE1-C3AAB8CD49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23649" y="5514540"/>
                  <a:ext cx="0" cy="402333"/>
                </a:xfrm>
                <a:prstGeom prst="straightConnector1">
                  <a:avLst/>
                </a:prstGeom>
                <a:ln w="381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5A852438-FEA9-C14E-903F-CB3B953796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6992" y="5523685"/>
                  <a:ext cx="0" cy="393188"/>
                </a:xfrm>
                <a:prstGeom prst="straightConnector1">
                  <a:avLst/>
                </a:prstGeom>
                <a:ln w="381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8441992-F1D3-DE40-85EF-6CF8A308C7E6}"/>
                  </a:ext>
                </a:extLst>
              </p:cNvPr>
              <p:cNvGrpSpPr/>
              <p:nvPr/>
            </p:nvGrpSpPr>
            <p:grpSpPr>
              <a:xfrm>
                <a:off x="1495320" y="3945019"/>
                <a:ext cx="143343" cy="402333"/>
                <a:chOff x="1423649" y="5514540"/>
                <a:chExt cx="143343" cy="402333"/>
              </a:xfrm>
            </p:grpSpPr>
            <p:cxnSp>
              <p:nvCxnSpPr>
                <p:cNvPr id="88" name="Straight Arrow Connector 87">
                  <a:extLst>
                    <a:ext uri="{FF2B5EF4-FFF2-40B4-BE49-F238E27FC236}">
                      <a16:creationId xmlns:a16="http://schemas.microsoft.com/office/drawing/2014/main" id="{A0054C1F-5A83-9849-A61C-D1A654262F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23649" y="5514540"/>
                  <a:ext cx="0" cy="402333"/>
                </a:xfrm>
                <a:prstGeom prst="straightConnector1">
                  <a:avLst/>
                </a:prstGeom>
                <a:ln w="381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9F2D1ECE-7007-A845-9035-E877316FAB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6992" y="5523685"/>
                  <a:ext cx="0" cy="393188"/>
                </a:xfrm>
                <a:prstGeom prst="straightConnector1">
                  <a:avLst/>
                </a:prstGeom>
                <a:ln w="381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D3AF856C-712B-FE43-AB43-15A765D5BE5C}"/>
                  </a:ext>
                </a:extLst>
              </p:cNvPr>
              <p:cNvGrpSpPr/>
              <p:nvPr/>
            </p:nvGrpSpPr>
            <p:grpSpPr>
              <a:xfrm>
                <a:off x="2241486" y="3325523"/>
                <a:ext cx="143343" cy="402333"/>
                <a:chOff x="1423649" y="5514540"/>
                <a:chExt cx="143343" cy="402333"/>
              </a:xfrm>
            </p:grpSpPr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72399E6F-E9F1-BF46-89D8-68ACDF3A40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23649" y="5514540"/>
                  <a:ext cx="0" cy="402333"/>
                </a:xfrm>
                <a:prstGeom prst="straightConnector1">
                  <a:avLst/>
                </a:prstGeom>
                <a:ln w="381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62196789-D9C9-1C4D-8CB7-5BF3CF6E1E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6992" y="5523685"/>
                  <a:ext cx="0" cy="393188"/>
                </a:xfrm>
                <a:prstGeom prst="straightConnector1">
                  <a:avLst/>
                </a:prstGeom>
                <a:ln w="381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ACF732E8-E6ED-3243-B71D-E6B9F9BF3392}"/>
                  </a:ext>
                </a:extLst>
              </p:cNvPr>
              <p:cNvGrpSpPr/>
              <p:nvPr/>
            </p:nvGrpSpPr>
            <p:grpSpPr>
              <a:xfrm>
                <a:off x="2857024" y="3325522"/>
                <a:ext cx="143343" cy="402333"/>
                <a:chOff x="1423649" y="5514540"/>
                <a:chExt cx="143343" cy="402333"/>
              </a:xfrm>
            </p:grpSpPr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712D0CB6-37A2-3045-BE4E-EB3FC4BA35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23649" y="5514540"/>
                  <a:ext cx="0" cy="402333"/>
                </a:xfrm>
                <a:prstGeom prst="straightConnector1">
                  <a:avLst/>
                </a:prstGeom>
                <a:ln w="381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D604C39B-B80B-7B4D-B13E-04A287A4AD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6992" y="5523685"/>
                  <a:ext cx="0" cy="393188"/>
                </a:xfrm>
                <a:prstGeom prst="straightConnector1">
                  <a:avLst/>
                </a:prstGeom>
                <a:ln w="381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35606FF9-FBC9-4A48-8BAD-95482F980045}"/>
                  </a:ext>
                </a:extLst>
              </p:cNvPr>
              <p:cNvGrpSpPr/>
              <p:nvPr/>
            </p:nvGrpSpPr>
            <p:grpSpPr>
              <a:xfrm>
                <a:off x="3427925" y="3334667"/>
                <a:ext cx="143343" cy="402333"/>
                <a:chOff x="1423649" y="5514540"/>
                <a:chExt cx="143343" cy="402333"/>
              </a:xfrm>
            </p:grpSpPr>
            <p:cxnSp>
              <p:nvCxnSpPr>
                <p:cNvPr id="82" name="Straight Arrow Connector 81">
                  <a:extLst>
                    <a:ext uri="{FF2B5EF4-FFF2-40B4-BE49-F238E27FC236}">
                      <a16:creationId xmlns:a16="http://schemas.microsoft.com/office/drawing/2014/main" id="{133C4A73-4156-7246-AAA9-C9EFA13990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23649" y="5514540"/>
                  <a:ext cx="0" cy="402333"/>
                </a:xfrm>
                <a:prstGeom prst="straightConnector1">
                  <a:avLst/>
                </a:prstGeom>
                <a:ln w="381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7EF63378-C2D9-5244-AF0E-EF1D70CC98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6992" y="5523685"/>
                  <a:ext cx="0" cy="393188"/>
                </a:xfrm>
                <a:prstGeom prst="straightConnector1">
                  <a:avLst/>
                </a:prstGeom>
                <a:ln w="381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2" name="Arc 91">
              <a:extLst>
                <a:ext uri="{FF2B5EF4-FFF2-40B4-BE49-F238E27FC236}">
                  <a16:creationId xmlns:a16="http://schemas.microsoft.com/office/drawing/2014/main" id="{EE969C7D-9662-9C47-BA46-3FF6436E5E18}"/>
                </a:ext>
              </a:extLst>
            </p:cNvPr>
            <p:cNvSpPr/>
            <p:nvPr/>
          </p:nvSpPr>
          <p:spPr>
            <a:xfrm>
              <a:off x="1939191" y="2517569"/>
              <a:ext cx="152758" cy="997527"/>
            </a:xfrm>
            <a:prstGeom prst="arc">
              <a:avLst>
                <a:gd name="adj1" fmla="val 5488352"/>
                <a:gd name="adj2" fmla="val 16268292"/>
              </a:avLst>
            </a:prstGeom>
            <a:ln w="508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53971E-AE1D-D44E-BCDA-ED9C2C0F597F}"/>
              </a:ext>
            </a:extLst>
          </p:cNvPr>
          <p:cNvSpPr txBox="1"/>
          <p:nvPr/>
        </p:nvSpPr>
        <p:spPr>
          <a:xfrm>
            <a:off x="3893925" y="3351167"/>
            <a:ext cx="166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HOMO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176207-A546-A04F-BC7C-041CD89CB3D7}"/>
              </a:ext>
            </a:extLst>
          </p:cNvPr>
          <p:cNvSpPr txBox="1"/>
          <p:nvPr/>
        </p:nvSpPr>
        <p:spPr>
          <a:xfrm>
            <a:off x="11430" y="-1443"/>
            <a:ext cx="12180570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Absorption of energy to promote an electron can happen in multiple ways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2B44F4-0E10-B14C-B15C-EE19763EC3F0}"/>
              </a:ext>
            </a:extLst>
          </p:cNvPr>
          <p:cNvSpPr txBox="1"/>
          <p:nvPr/>
        </p:nvSpPr>
        <p:spPr>
          <a:xfrm>
            <a:off x="6403187" y="2438025"/>
            <a:ext cx="51464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What supplies the energy to do this?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 flame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Electrical current in a Geißler tube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Cosmic rays from the sun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 photon of light having the same energy (</a:t>
            </a:r>
            <a:r>
              <a:rPr lang="en-US" sz="2400" dirty="0" err="1"/>
              <a:t>E</a:t>
            </a:r>
            <a:r>
              <a:rPr lang="en-US" sz="2400" baseline="-25000" dirty="0" err="1"/>
              <a:t>photon</a:t>
            </a:r>
            <a:r>
              <a:rPr lang="en-US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Even some chemical reactions</a:t>
            </a:r>
          </a:p>
        </p:txBody>
      </p:sp>
    </p:spTree>
    <p:extLst>
      <p:ext uri="{BB962C8B-B14F-4D97-AF65-F5344CB8AC3E}">
        <p14:creationId xmlns:p14="http://schemas.microsoft.com/office/powerpoint/2010/main" val="949780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090D454-181F-9F48-8D1C-5C0868684522}"/>
              </a:ext>
            </a:extLst>
          </p:cNvPr>
          <p:cNvGrpSpPr/>
          <p:nvPr/>
        </p:nvGrpSpPr>
        <p:grpSpPr>
          <a:xfrm>
            <a:off x="-130627" y="654050"/>
            <a:ext cx="7391400" cy="5549900"/>
            <a:chOff x="-130627" y="654050"/>
            <a:chExt cx="7391400" cy="554990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764194C-815E-8C41-AD50-5F058155B9B3}"/>
                </a:ext>
              </a:extLst>
            </p:cNvPr>
            <p:cNvGrpSpPr/>
            <p:nvPr/>
          </p:nvGrpSpPr>
          <p:grpSpPr>
            <a:xfrm>
              <a:off x="-130627" y="654050"/>
              <a:ext cx="7391400" cy="5549900"/>
              <a:chOff x="-124432" y="654050"/>
              <a:chExt cx="7391400" cy="5549900"/>
            </a:xfrm>
          </p:grpSpPr>
          <p:pic>
            <p:nvPicPr>
              <p:cNvPr id="35" name="Picture 1" descr="page1image29230096">
                <a:extLst>
                  <a:ext uri="{FF2B5EF4-FFF2-40B4-BE49-F238E27FC236}">
                    <a16:creationId xmlns:a16="http://schemas.microsoft.com/office/drawing/2014/main" id="{BDDCF2A6-C6BE-DD4E-B7D8-7A3F8585CB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24432" y="654050"/>
                <a:ext cx="7391400" cy="55499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3A8B0339-8690-3F4D-B058-47D266E1AD7C}"/>
                  </a:ext>
                </a:extLst>
              </p:cNvPr>
              <p:cNvGrpSpPr/>
              <p:nvPr/>
            </p:nvGrpSpPr>
            <p:grpSpPr>
              <a:xfrm>
                <a:off x="1423649" y="5514540"/>
                <a:ext cx="143343" cy="402333"/>
                <a:chOff x="1423649" y="5514540"/>
                <a:chExt cx="143343" cy="402333"/>
              </a:xfrm>
            </p:grpSpPr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F66850CC-604C-EF43-9BE1-C3AAB8CD49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23649" y="5514540"/>
                  <a:ext cx="0" cy="402333"/>
                </a:xfrm>
                <a:prstGeom prst="straightConnector1">
                  <a:avLst/>
                </a:prstGeom>
                <a:ln w="381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5A852438-FEA9-C14E-903F-CB3B953796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6992" y="5523685"/>
                  <a:ext cx="0" cy="393188"/>
                </a:xfrm>
                <a:prstGeom prst="straightConnector1">
                  <a:avLst/>
                </a:prstGeom>
                <a:ln w="381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8441992-F1D3-DE40-85EF-6CF8A308C7E6}"/>
                  </a:ext>
                </a:extLst>
              </p:cNvPr>
              <p:cNvGrpSpPr/>
              <p:nvPr/>
            </p:nvGrpSpPr>
            <p:grpSpPr>
              <a:xfrm>
                <a:off x="1495320" y="3945019"/>
                <a:ext cx="143343" cy="402333"/>
                <a:chOff x="1423649" y="5514540"/>
                <a:chExt cx="143343" cy="402333"/>
              </a:xfrm>
            </p:grpSpPr>
            <p:cxnSp>
              <p:nvCxnSpPr>
                <p:cNvPr id="88" name="Straight Arrow Connector 87">
                  <a:extLst>
                    <a:ext uri="{FF2B5EF4-FFF2-40B4-BE49-F238E27FC236}">
                      <a16:creationId xmlns:a16="http://schemas.microsoft.com/office/drawing/2014/main" id="{A0054C1F-5A83-9849-A61C-D1A654262F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23649" y="5514540"/>
                  <a:ext cx="0" cy="402333"/>
                </a:xfrm>
                <a:prstGeom prst="straightConnector1">
                  <a:avLst/>
                </a:prstGeom>
                <a:ln w="381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9F2D1ECE-7007-A845-9035-E877316FAB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6992" y="5523685"/>
                  <a:ext cx="0" cy="393188"/>
                </a:xfrm>
                <a:prstGeom prst="straightConnector1">
                  <a:avLst/>
                </a:prstGeom>
                <a:ln w="381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D3AF856C-712B-FE43-AB43-15A765D5BE5C}"/>
                  </a:ext>
                </a:extLst>
              </p:cNvPr>
              <p:cNvGrpSpPr/>
              <p:nvPr/>
            </p:nvGrpSpPr>
            <p:grpSpPr>
              <a:xfrm>
                <a:off x="2241486" y="3325523"/>
                <a:ext cx="143343" cy="402333"/>
                <a:chOff x="1423649" y="5514540"/>
                <a:chExt cx="143343" cy="402333"/>
              </a:xfrm>
            </p:grpSpPr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72399E6F-E9F1-BF46-89D8-68ACDF3A40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23649" y="5514540"/>
                  <a:ext cx="0" cy="402333"/>
                </a:xfrm>
                <a:prstGeom prst="straightConnector1">
                  <a:avLst/>
                </a:prstGeom>
                <a:ln w="381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62196789-D9C9-1C4D-8CB7-5BF3CF6E1E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6992" y="5523685"/>
                  <a:ext cx="0" cy="393188"/>
                </a:xfrm>
                <a:prstGeom prst="straightConnector1">
                  <a:avLst/>
                </a:prstGeom>
                <a:ln w="381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ACF732E8-E6ED-3243-B71D-E6B9F9BF3392}"/>
                  </a:ext>
                </a:extLst>
              </p:cNvPr>
              <p:cNvGrpSpPr/>
              <p:nvPr/>
            </p:nvGrpSpPr>
            <p:grpSpPr>
              <a:xfrm>
                <a:off x="2857024" y="3325522"/>
                <a:ext cx="143343" cy="402333"/>
                <a:chOff x="1423649" y="5514540"/>
                <a:chExt cx="143343" cy="402333"/>
              </a:xfrm>
            </p:grpSpPr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712D0CB6-37A2-3045-BE4E-EB3FC4BA35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23649" y="5514540"/>
                  <a:ext cx="0" cy="402333"/>
                </a:xfrm>
                <a:prstGeom prst="straightConnector1">
                  <a:avLst/>
                </a:prstGeom>
                <a:ln w="381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D604C39B-B80B-7B4D-B13E-04A287A4AD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6992" y="5523685"/>
                  <a:ext cx="0" cy="393188"/>
                </a:xfrm>
                <a:prstGeom prst="straightConnector1">
                  <a:avLst/>
                </a:prstGeom>
                <a:ln w="381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35606FF9-FBC9-4A48-8BAD-95482F980045}"/>
                  </a:ext>
                </a:extLst>
              </p:cNvPr>
              <p:cNvGrpSpPr/>
              <p:nvPr/>
            </p:nvGrpSpPr>
            <p:grpSpPr>
              <a:xfrm>
                <a:off x="3427925" y="3334667"/>
                <a:ext cx="143343" cy="402333"/>
                <a:chOff x="1423649" y="5514540"/>
                <a:chExt cx="143343" cy="402333"/>
              </a:xfrm>
            </p:grpSpPr>
            <p:cxnSp>
              <p:nvCxnSpPr>
                <p:cNvPr id="82" name="Straight Arrow Connector 81">
                  <a:extLst>
                    <a:ext uri="{FF2B5EF4-FFF2-40B4-BE49-F238E27FC236}">
                      <a16:creationId xmlns:a16="http://schemas.microsoft.com/office/drawing/2014/main" id="{133C4A73-4156-7246-AAA9-C9EFA13990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23649" y="5514540"/>
                  <a:ext cx="0" cy="402333"/>
                </a:xfrm>
                <a:prstGeom prst="straightConnector1">
                  <a:avLst/>
                </a:prstGeom>
                <a:ln w="381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7EF63378-C2D9-5244-AF0E-EF1D70CC98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6992" y="5523685"/>
                  <a:ext cx="0" cy="393188"/>
                </a:xfrm>
                <a:prstGeom prst="straightConnector1">
                  <a:avLst/>
                </a:prstGeom>
                <a:ln w="381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2" name="Arc 91">
              <a:extLst>
                <a:ext uri="{FF2B5EF4-FFF2-40B4-BE49-F238E27FC236}">
                  <a16:creationId xmlns:a16="http://schemas.microsoft.com/office/drawing/2014/main" id="{EE969C7D-9662-9C47-BA46-3FF6436E5E18}"/>
                </a:ext>
              </a:extLst>
            </p:cNvPr>
            <p:cNvSpPr/>
            <p:nvPr/>
          </p:nvSpPr>
          <p:spPr>
            <a:xfrm>
              <a:off x="1939191" y="2517569"/>
              <a:ext cx="152758" cy="997527"/>
            </a:xfrm>
            <a:prstGeom prst="arc">
              <a:avLst>
                <a:gd name="adj1" fmla="val 5488352"/>
                <a:gd name="adj2" fmla="val 16268292"/>
              </a:avLst>
            </a:prstGeom>
            <a:ln w="508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53971E-AE1D-D44E-BCDA-ED9C2C0F597F}"/>
              </a:ext>
            </a:extLst>
          </p:cNvPr>
          <p:cNvSpPr txBox="1"/>
          <p:nvPr/>
        </p:nvSpPr>
        <p:spPr>
          <a:xfrm>
            <a:off x="3893925" y="3351167"/>
            <a:ext cx="166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HOMO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176207-A546-A04F-BC7C-041CD89CB3D7}"/>
              </a:ext>
            </a:extLst>
          </p:cNvPr>
          <p:cNvSpPr txBox="1"/>
          <p:nvPr/>
        </p:nvSpPr>
        <p:spPr>
          <a:xfrm>
            <a:off x="11430" y="-1443"/>
            <a:ext cx="12180570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Absorption of energy to promote an electron can happen in multiple ways</a:t>
            </a:r>
          </a:p>
        </p:txBody>
      </p:sp>
      <p:pic>
        <p:nvPicPr>
          <p:cNvPr id="1026" name="Picture 2" descr="Animal Print Glow Sticks">
            <a:extLst>
              <a:ext uri="{FF2B5EF4-FFF2-40B4-BE49-F238E27FC236}">
                <a16:creationId xmlns:a16="http://schemas.microsoft.com/office/drawing/2014/main" id="{A6E454F3-1E98-4149-8448-C4F50CDE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698" y="4768516"/>
            <a:ext cx="1919111" cy="1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E5EFCEC-FEB5-EF4B-B3CF-2A3D6B7D6493}"/>
              </a:ext>
            </a:extLst>
          </p:cNvPr>
          <p:cNvCxnSpPr>
            <a:cxnSpLocks/>
          </p:cNvCxnSpPr>
          <p:nvPr/>
        </p:nvCxnSpPr>
        <p:spPr>
          <a:xfrm flipH="1">
            <a:off x="5556470" y="4858827"/>
            <a:ext cx="846717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1D06E6A-2FC8-8642-92F1-956600938B61}"/>
              </a:ext>
            </a:extLst>
          </p:cNvPr>
          <p:cNvSpPr txBox="1"/>
          <p:nvPr/>
        </p:nvSpPr>
        <p:spPr>
          <a:xfrm>
            <a:off x="5644444" y="5514540"/>
            <a:ext cx="2201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Glow sticks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59A535-8E8F-FB47-9B61-760834FCF04F}"/>
              </a:ext>
            </a:extLst>
          </p:cNvPr>
          <p:cNvSpPr txBox="1"/>
          <p:nvPr/>
        </p:nvSpPr>
        <p:spPr>
          <a:xfrm>
            <a:off x="6403187" y="2438025"/>
            <a:ext cx="51464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What supplies the energy to do this?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 flame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Electrical current in a Geißler tube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Cosmic rays from the sun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 photon of light having the same energy (</a:t>
            </a:r>
            <a:r>
              <a:rPr lang="en-US" sz="2400" dirty="0" err="1"/>
              <a:t>E</a:t>
            </a:r>
            <a:r>
              <a:rPr lang="en-US" sz="2400" baseline="-25000" dirty="0" err="1"/>
              <a:t>photon</a:t>
            </a:r>
            <a:r>
              <a:rPr lang="en-US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Even some chemical reactions</a:t>
            </a:r>
          </a:p>
        </p:txBody>
      </p:sp>
    </p:spTree>
    <p:extLst>
      <p:ext uri="{BB962C8B-B14F-4D97-AF65-F5344CB8AC3E}">
        <p14:creationId xmlns:p14="http://schemas.microsoft.com/office/powerpoint/2010/main" val="605611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11430" y="-1443"/>
            <a:ext cx="11564471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Temporary lingering of an excited state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5D34BE2-A1E1-CD49-A0BE-BF39566AB2F0}"/>
              </a:ext>
            </a:extLst>
          </p:cNvPr>
          <p:cNvGrpSpPr/>
          <p:nvPr/>
        </p:nvGrpSpPr>
        <p:grpSpPr>
          <a:xfrm>
            <a:off x="-130627" y="654050"/>
            <a:ext cx="7391400" cy="5549900"/>
            <a:chOff x="-124432" y="654050"/>
            <a:chExt cx="7391400" cy="5549900"/>
          </a:xfrm>
        </p:grpSpPr>
        <p:pic>
          <p:nvPicPr>
            <p:cNvPr id="49" name="Picture 1" descr="page1image29230096">
              <a:extLst>
                <a:ext uri="{FF2B5EF4-FFF2-40B4-BE49-F238E27FC236}">
                  <a16:creationId xmlns:a16="http://schemas.microsoft.com/office/drawing/2014/main" id="{EBDD1AC2-42F4-4F4A-8181-879E446A56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4432" y="654050"/>
              <a:ext cx="7391400" cy="5549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06476BC-A4C9-2642-8E6E-E089A5446D3D}"/>
                </a:ext>
              </a:extLst>
            </p:cNvPr>
            <p:cNvGrpSpPr/>
            <p:nvPr/>
          </p:nvGrpSpPr>
          <p:grpSpPr>
            <a:xfrm>
              <a:off x="1423649" y="5514540"/>
              <a:ext cx="143343" cy="402333"/>
              <a:chOff x="1423649" y="5514540"/>
              <a:chExt cx="143343" cy="402333"/>
            </a:xfrm>
          </p:grpSpPr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9ABB2623-0E09-A24A-BFF7-E1AA1167EC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A4BB42D1-E1DD-564D-A5D2-1463E30AF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494C4D02-3342-3D48-88AF-45C9DCEBE34D}"/>
                </a:ext>
              </a:extLst>
            </p:cNvPr>
            <p:cNvGrpSpPr/>
            <p:nvPr/>
          </p:nvGrpSpPr>
          <p:grpSpPr>
            <a:xfrm>
              <a:off x="1495320" y="3945019"/>
              <a:ext cx="143343" cy="402333"/>
              <a:chOff x="1423649" y="5514540"/>
              <a:chExt cx="143343" cy="402333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5C8638D4-C558-9A4C-8BA7-F934B41F2E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BFFDFB78-91C3-3749-9BF6-764F56F39C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F21FBC7-C767-B247-8E3F-B4CBA5193C08}"/>
                </a:ext>
              </a:extLst>
            </p:cNvPr>
            <p:cNvGrpSpPr/>
            <p:nvPr/>
          </p:nvGrpSpPr>
          <p:grpSpPr>
            <a:xfrm>
              <a:off x="2258070" y="2215492"/>
              <a:ext cx="126759" cy="1512364"/>
              <a:chOff x="1440233" y="4404509"/>
              <a:chExt cx="126759" cy="1512364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545952F6-6B2B-6F48-A422-301813805E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40233" y="4404509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C29428E-7BC0-C44F-99DE-8295A5052E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1B24ECA-BDA5-924F-A3AD-0528609EC6F2}"/>
                </a:ext>
              </a:extLst>
            </p:cNvPr>
            <p:cNvGrpSpPr/>
            <p:nvPr/>
          </p:nvGrpSpPr>
          <p:grpSpPr>
            <a:xfrm>
              <a:off x="2857024" y="3325522"/>
              <a:ext cx="143343" cy="402333"/>
              <a:chOff x="1423649" y="5514540"/>
              <a:chExt cx="143343" cy="402333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C766710B-C18F-DB45-966F-5C227ABF93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37E91295-757F-F742-BDAA-EA5597F7FC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9552B2E-3CC2-B148-8CC5-E4EB46391E5E}"/>
                </a:ext>
              </a:extLst>
            </p:cNvPr>
            <p:cNvGrpSpPr/>
            <p:nvPr/>
          </p:nvGrpSpPr>
          <p:grpSpPr>
            <a:xfrm>
              <a:off x="3427925" y="3334667"/>
              <a:ext cx="143343" cy="402333"/>
              <a:chOff x="1423649" y="5514540"/>
              <a:chExt cx="143343" cy="402333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A529834D-AFD6-A940-B50E-D64AEB296C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E722C7B2-9D32-6F44-9FC5-A0833E066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083E9DD-9810-8C47-950D-6FF093023DC5}"/>
              </a:ext>
            </a:extLst>
          </p:cNvPr>
          <p:cNvSpPr txBox="1"/>
          <p:nvPr/>
        </p:nvSpPr>
        <p:spPr>
          <a:xfrm>
            <a:off x="5184826" y="3038050"/>
            <a:ext cx="56783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Usually, this excited-state situation lasts only a tiny fraction of a second – but in some cases (like glow sticks) it can last for hours!</a:t>
            </a:r>
          </a:p>
        </p:txBody>
      </p:sp>
      <p:pic>
        <p:nvPicPr>
          <p:cNvPr id="22" name="Picture 2" descr="Animal Print Glow Sticks">
            <a:extLst>
              <a:ext uri="{FF2B5EF4-FFF2-40B4-BE49-F238E27FC236}">
                <a16:creationId xmlns:a16="http://schemas.microsoft.com/office/drawing/2014/main" id="{8489F721-2F96-264D-95BF-B6CFBF61C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698" y="4768516"/>
            <a:ext cx="1919111" cy="17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108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75D34BE2-A1E1-CD49-A0BE-BF39566AB2F0}"/>
              </a:ext>
            </a:extLst>
          </p:cNvPr>
          <p:cNvGrpSpPr/>
          <p:nvPr/>
        </p:nvGrpSpPr>
        <p:grpSpPr>
          <a:xfrm>
            <a:off x="-130627" y="654050"/>
            <a:ext cx="7391400" cy="5549900"/>
            <a:chOff x="-124432" y="654050"/>
            <a:chExt cx="7391400" cy="5549900"/>
          </a:xfrm>
        </p:grpSpPr>
        <p:pic>
          <p:nvPicPr>
            <p:cNvPr id="49" name="Picture 1" descr="page1image29230096">
              <a:extLst>
                <a:ext uri="{FF2B5EF4-FFF2-40B4-BE49-F238E27FC236}">
                  <a16:creationId xmlns:a16="http://schemas.microsoft.com/office/drawing/2014/main" id="{EBDD1AC2-42F4-4F4A-8181-879E446A56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4432" y="654050"/>
              <a:ext cx="7391400" cy="5549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06476BC-A4C9-2642-8E6E-E089A5446D3D}"/>
                </a:ext>
              </a:extLst>
            </p:cNvPr>
            <p:cNvGrpSpPr/>
            <p:nvPr/>
          </p:nvGrpSpPr>
          <p:grpSpPr>
            <a:xfrm>
              <a:off x="1423649" y="5514540"/>
              <a:ext cx="143343" cy="402333"/>
              <a:chOff x="1423649" y="5514540"/>
              <a:chExt cx="143343" cy="402333"/>
            </a:xfrm>
          </p:grpSpPr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9ABB2623-0E09-A24A-BFF7-E1AA1167EC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A4BB42D1-E1DD-564D-A5D2-1463E30AF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494C4D02-3342-3D48-88AF-45C9DCEBE34D}"/>
                </a:ext>
              </a:extLst>
            </p:cNvPr>
            <p:cNvGrpSpPr/>
            <p:nvPr/>
          </p:nvGrpSpPr>
          <p:grpSpPr>
            <a:xfrm>
              <a:off x="1495320" y="3945019"/>
              <a:ext cx="143343" cy="402333"/>
              <a:chOff x="1423649" y="5514540"/>
              <a:chExt cx="143343" cy="402333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5C8638D4-C558-9A4C-8BA7-F934B41F2E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BFFDFB78-91C3-3749-9BF6-764F56F39C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F21FBC7-C767-B247-8E3F-B4CBA5193C08}"/>
                </a:ext>
              </a:extLst>
            </p:cNvPr>
            <p:cNvGrpSpPr/>
            <p:nvPr/>
          </p:nvGrpSpPr>
          <p:grpSpPr>
            <a:xfrm>
              <a:off x="2258070" y="2215492"/>
              <a:ext cx="126759" cy="1512364"/>
              <a:chOff x="1440233" y="4404509"/>
              <a:chExt cx="126759" cy="1512364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545952F6-6B2B-6F48-A422-301813805E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40233" y="4404509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C29428E-7BC0-C44F-99DE-8295A5052E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1B24ECA-BDA5-924F-A3AD-0528609EC6F2}"/>
                </a:ext>
              </a:extLst>
            </p:cNvPr>
            <p:cNvGrpSpPr/>
            <p:nvPr/>
          </p:nvGrpSpPr>
          <p:grpSpPr>
            <a:xfrm>
              <a:off x="2857024" y="3325522"/>
              <a:ext cx="143343" cy="402333"/>
              <a:chOff x="1423649" y="5514540"/>
              <a:chExt cx="143343" cy="402333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C766710B-C18F-DB45-966F-5C227ABF93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37E91295-757F-F742-BDAA-EA5597F7FC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9552B2E-3CC2-B148-8CC5-E4EB46391E5E}"/>
                </a:ext>
              </a:extLst>
            </p:cNvPr>
            <p:cNvGrpSpPr/>
            <p:nvPr/>
          </p:nvGrpSpPr>
          <p:grpSpPr>
            <a:xfrm>
              <a:off x="3427925" y="3334667"/>
              <a:ext cx="143343" cy="402333"/>
              <a:chOff x="1423649" y="5514540"/>
              <a:chExt cx="143343" cy="402333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A529834D-AFD6-A940-B50E-D64AEB296C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E722C7B2-9D32-6F44-9FC5-A0833E066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Arc 20">
            <a:extLst>
              <a:ext uri="{FF2B5EF4-FFF2-40B4-BE49-F238E27FC236}">
                <a16:creationId xmlns:a16="http://schemas.microsoft.com/office/drawing/2014/main" id="{6EA6D636-A379-6348-A485-CC47154C8F63}"/>
              </a:ext>
            </a:extLst>
          </p:cNvPr>
          <p:cNvSpPr/>
          <p:nvPr/>
        </p:nvSpPr>
        <p:spPr>
          <a:xfrm>
            <a:off x="1680975" y="2517569"/>
            <a:ext cx="410974" cy="1069693"/>
          </a:xfrm>
          <a:prstGeom prst="arc">
            <a:avLst>
              <a:gd name="adj1" fmla="val 11818461"/>
              <a:gd name="adj2" fmla="val 16230741"/>
            </a:avLst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4533A9-6C98-6543-8FF6-B83B9D9E28B8}"/>
              </a:ext>
            </a:extLst>
          </p:cNvPr>
          <p:cNvSpPr txBox="1"/>
          <p:nvPr/>
        </p:nvSpPr>
        <p:spPr>
          <a:xfrm>
            <a:off x="11430" y="-1443"/>
            <a:ext cx="11564471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Emission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7D3116-FA51-9542-8D6E-B0713ADCDAED}"/>
                  </a:ext>
                </a:extLst>
              </p:cNvPr>
              <p:cNvSpPr txBox="1"/>
              <p:nvPr/>
            </p:nvSpPr>
            <p:spPr>
              <a:xfrm>
                <a:off x="4634378" y="2225521"/>
                <a:ext cx="6796100" cy="4243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When the electron finally relaxes back to a low-energy orbital, it often emits a photon whose energy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𝑝h𝑜𝑡𝑜𝑛</m:t>
                        </m:r>
                      </m:sub>
                    </m:sSub>
                  </m:oMath>
                </a14:m>
                <a:r>
                  <a:rPr lang="en-US" sz="2400" dirty="0"/>
                  <a:t>) equals the energy of the gap of the molecule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𝑔𝑎𝑝</m:t>
                        </m:r>
                      </m:sub>
                    </m:sSub>
                  </m:oMath>
                </a14:m>
                <a:r>
                  <a:rPr lang="en-US" sz="2400" dirty="0"/>
                  <a:t>).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As long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𝑝h𝑜𝑡𝑜𝑛</m:t>
                        </m:r>
                      </m:sub>
                    </m:sSub>
                  </m:oMath>
                </a14:m>
                <a:r>
                  <a:rPr lang="en-US" sz="2400" dirty="0"/>
                  <a:t> (and therefore also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𝑔𝑎𝑝</m:t>
                        </m:r>
                      </m:sub>
                    </m:sSub>
                  </m:oMath>
                </a14:m>
                <a:r>
                  <a:rPr lang="en-US" sz="2400" dirty="0"/>
                  <a:t>) lies between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dirty="0"/>
                      <m:t>and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𝒆𝑽</m:t>
                    </m:r>
                  </m:oMath>
                </a14:m>
                <a:r>
                  <a:rPr lang="en-US" sz="2400" dirty="0"/>
                  <a:t>, the corresponding photon will be in the </a:t>
                </a:r>
                <a:r>
                  <a:rPr lang="en-US" sz="2400" b="1" dirty="0"/>
                  <a:t>visible range</a:t>
                </a:r>
                <a:r>
                  <a:rPr lang="en-US" sz="2400" dirty="0"/>
                  <a:t>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This </a:t>
                </a:r>
                <a:r>
                  <a:rPr lang="en-US" sz="2400" b="1" dirty="0"/>
                  <a:t>emission</a:t>
                </a:r>
                <a:r>
                  <a:rPr lang="en-US" sz="2400" dirty="0"/>
                  <a:t> is what you see in </a:t>
                </a:r>
              </a:p>
              <a:p>
                <a:r>
                  <a:rPr lang="en-US" sz="2400" dirty="0"/>
                  <a:t>Geißler tubes, auroras, glow sticks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7D3116-FA51-9542-8D6E-B0713ADCD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378" y="2225521"/>
                <a:ext cx="6796100" cy="4243662"/>
              </a:xfrm>
              <a:prstGeom prst="rect">
                <a:avLst/>
              </a:prstGeom>
              <a:blipFill>
                <a:blip r:embed="rId4"/>
                <a:stretch>
                  <a:fillRect l="-1304" t="-1194" r="-1117" b="-2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AFB9601-4449-6044-A610-BBB05A52D632}"/>
                  </a:ext>
                </a:extLst>
              </p:cNvPr>
              <p:cNvSpPr txBox="1"/>
              <p:nvPr/>
            </p:nvSpPr>
            <p:spPr>
              <a:xfrm>
                <a:off x="1136061" y="2617825"/>
                <a:ext cx="1911775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𝒈𝒂𝒑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AFB9601-4449-6044-A610-BBB05A52D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061" y="2617825"/>
                <a:ext cx="1911775" cy="391902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8341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Blackbody Spectra and Wien’s Law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9FC71B-8FA2-2545-8312-2E58CDA4B8A5}"/>
              </a:ext>
            </a:extLst>
          </p:cNvPr>
          <p:cNvGrpSpPr>
            <a:grpSpLocks noChangeAspect="1"/>
          </p:cNvGrpSpPr>
          <p:nvPr/>
        </p:nvGrpSpPr>
        <p:grpSpPr>
          <a:xfrm>
            <a:off x="1313792" y="518098"/>
            <a:ext cx="9051641" cy="4553753"/>
            <a:chOff x="6804561" y="1063531"/>
            <a:chExt cx="4793396" cy="241149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7D5E62F-1174-7D43-A6FD-C373B6177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9041"/>
            <a:stretch/>
          </p:blipFill>
          <p:spPr>
            <a:xfrm>
              <a:off x="6804561" y="1063531"/>
              <a:ext cx="4793396" cy="209165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E729BC5-F06E-0E40-9472-8A3AEB61B1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1996"/>
            <a:stretch/>
          </p:blipFill>
          <p:spPr>
            <a:xfrm>
              <a:off x="6804561" y="3066283"/>
              <a:ext cx="4793396" cy="40873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35F7AB-FEF4-7D40-B551-E3E0B02F26AF}"/>
                  </a:ext>
                </a:extLst>
              </p:cNvPr>
              <p:cNvSpPr txBox="1"/>
              <p:nvPr/>
            </p:nvSpPr>
            <p:spPr>
              <a:xfrm>
                <a:off x="95516" y="5161383"/>
                <a:ext cx="12000968" cy="10461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Wien’s Law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</m:num>
                      <m:den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𝒎𝒂𝒙</m:t>
                            </m:r>
                          </m:sub>
                        </m:sSub>
                      </m:den>
                    </m:f>
                  </m:oMath>
                </a14:m>
                <a:endParaRPr lang="en-US" sz="2400" b="1" dirty="0"/>
              </a:p>
              <a:p>
                <a:pPr algn="ctr"/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=2900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2400" dirty="0"/>
                  <a:t> is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,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the temperature (</a:t>
                </a:r>
                <a:r>
                  <a:rPr lang="en-US" sz="2400" i="1" dirty="0"/>
                  <a:t>K</a:t>
                </a:r>
                <a:r>
                  <a:rPr lang="en-US" sz="2400" dirty="0"/>
                  <a:t>) of the blackbody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35F7AB-FEF4-7D40-B551-E3E0B02F2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6" y="5161383"/>
                <a:ext cx="12000968" cy="1046184"/>
              </a:xfrm>
              <a:prstGeom prst="rect">
                <a:avLst/>
              </a:prstGeom>
              <a:blipFill>
                <a:blip r:embed="rId3"/>
                <a:stretch>
                  <a:fillRect b="-12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27035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90D854-F8CA-994E-8940-D41ED586EF4F}"/>
              </a:ext>
            </a:extLst>
          </p:cNvPr>
          <p:cNvSpPr txBox="1"/>
          <p:nvPr/>
        </p:nvSpPr>
        <p:spPr>
          <a:xfrm>
            <a:off x="0" y="0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Recap of planetary radiative balance</a:t>
            </a:r>
            <a:endParaRPr lang="en-US" sz="3000" b="1" u="sng" dirty="0"/>
          </a:p>
        </p:txBody>
      </p:sp>
      <p:pic>
        <p:nvPicPr>
          <p:cNvPr id="12" name="Picture 11" descr="http://www.acs.org/content/acs/en/climatescience/energybalance/planetarytemperatures/_jcr_content/articleContent/columnbootstrap_3/column0/image.img.jpg/1374081628417.jpg">
            <a:extLst>
              <a:ext uri="{FF2B5EF4-FFF2-40B4-BE49-F238E27FC236}">
                <a16:creationId xmlns:a16="http://schemas.microsoft.com/office/drawing/2014/main" id="{E52FFCBC-37B7-6D44-8E94-4450C5D80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66" y="1471945"/>
            <a:ext cx="5919161" cy="486012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F537B0-4B8C-8E42-907C-35FDDD7D6DC8}"/>
              </a:ext>
            </a:extLst>
          </p:cNvPr>
          <p:cNvSpPr txBox="1"/>
          <p:nvPr/>
        </p:nvSpPr>
        <p:spPr>
          <a:xfrm>
            <a:off x="4379961" y="933861"/>
            <a:ext cx="1436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C0C0C0"/>
                </a:highlight>
              </a:rPr>
              <a:t>Longwave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EF4931-7CCD-C843-B8E3-345A02A2A323}"/>
              </a:ext>
            </a:extLst>
          </p:cNvPr>
          <p:cNvSpPr txBox="1"/>
          <p:nvPr/>
        </p:nvSpPr>
        <p:spPr>
          <a:xfrm>
            <a:off x="1750469" y="966464"/>
            <a:ext cx="2033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AE380"/>
                </a:highlight>
              </a:rPr>
              <a:t>Shortwave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633A73-5F59-BA4A-B95D-2A190BDAD5E5}"/>
              </a:ext>
            </a:extLst>
          </p:cNvPr>
          <p:cNvSpPr txBox="1"/>
          <p:nvPr/>
        </p:nvSpPr>
        <p:spPr>
          <a:xfrm>
            <a:off x="6272839" y="243512"/>
            <a:ext cx="5919161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Shortwave energy comes in, with a good fraction (30%) being reflected away before it’s absorbed by the planet. This 30% is called the </a:t>
            </a:r>
            <a:r>
              <a:rPr lang="en-US" sz="2400" b="1" dirty="0"/>
              <a:t>planetary albedo</a:t>
            </a:r>
            <a:r>
              <a:rPr lang="en-US" sz="2400" dirty="0"/>
              <a:t>. </a:t>
            </a:r>
          </a:p>
          <a:p>
            <a:endParaRPr lang="en-US" sz="2400" dirty="0"/>
          </a:p>
          <a:p>
            <a:r>
              <a:rPr lang="en-US" sz="2400" dirty="0"/>
              <a:t>Longwave energy is emitted by the surface, most of which is captured by the atmosphere on its way out. Then </a:t>
            </a:r>
            <a:r>
              <a:rPr lang="en-US" sz="2400" b="1" dirty="0"/>
              <a:t>a lot of longwave is back-radiated </a:t>
            </a:r>
            <a:r>
              <a:rPr lang="en-US" sz="2400" dirty="0"/>
              <a:t>to the surface from the atmosphere (check out the numbers). </a:t>
            </a:r>
          </a:p>
          <a:p>
            <a:endParaRPr lang="en-US" sz="2400" b="1" dirty="0"/>
          </a:p>
          <a:p>
            <a:r>
              <a:rPr lang="en-US" sz="2400" b="1" dirty="0"/>
              <a:t>Climate change </a:t>
            </a:r>
            <a:r>
              <a:rPr lang="en-US" sz="2400" dirty="0"/>
              <a:t>happens when the planet gets </a:t>
            </a:r>
            <a:r>
              <a:rPr lang="en-US" sz="2400" b="1" dirty="0"/>
              <a:t>out of radiative balance</a:t>
            </a:r>
            <a:r>
              <a:rPr lang="en-US" sz="2400" dirty="0"/>
              <a:t>. There are albedo changes (Arctic ice is disappearing) but primarily, this has occurred because the atmosphere is capturing more longwave surface  radiation.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56814A-EFB3-C441-826C-2804C01837D5}"/>
              </a:ext>
            </a:extLst>
          </p:cNvPr>
          <p:cNvSpPr txBox="1"/>
          <p:nvPr/>
        </p:nvSpPr>
        <p:spPr>
          <a:xfrm>
            <a:off x="0" y="6473637"/>
            <a:ext cx="7084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static.skepticalscience.com</a:t>
            </a:r>
            <a:r>
              <a:rPr lang="en-US" dirty="0"/>
              <a:t>/pics/</a:t>
            </a:r>
            <a:r>
              <a:rPr lang="en-US" dirty="0" err="1"/>
              <a:t>Global_Energy_Flows.jpg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2130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14F66FC-B7EC-3746-8C53-3FF3DE2806BB}"/>
              </a:ext>
            </a:extLst>
          </p:cNvPr>
          <p:cNvSpPr/>
          <p:nvPr/>
        </p:nvSpPr>
        <p:spPr>
          <a:xfrm>
            <a:off x="0" y="1486"/>
            <a:ext cx="11327084" cy="57342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</a:rPr>
              <a:t>Lab skills </a:t>
            </a:r>
            <a:endParaRPr lang="en-US" sz="3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986389-A896-EB4C-9694-9B02E23C6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819" y="3770376"/>
            <a:ext cx="8141445" cy="300137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A91C81A-6F7F-8D40-AA5F-FBEF62265AD7}"/>
              </a:ext>
            </a:extLst>
          </p:cNvPr>
          <p:cNvGrpSpPr/>
          <p:nvPr/>
        </p:nvGrpSpPr>
        <p:grpSpPr>
          <a:xfrm>
            <a:off x="661131" y="761454"/>
            <a:ext cx="9747225" cy="2599494"/>
            <a:chOff x="488631" y="3090672"/>
            <a:chExt cx="9747225" cy="25994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645080C-EE50-884B-AA2A-B4A5EC7D219A}"/>
                    </a:ext>
                  </a:extLst>
                </p:cNvPr>
                <p:cNvSpPr txBox="1"/>
                <p:nvPr/>
              </p:nvSpPr>
              <p:spPr>
                <a:xfrm>
                  <a:off x="488631" y="3090672"/>
                  <a:ext cx="4038213" cy="1957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>
                      <a:solidFill>
                        <a:schemeClr val="tx1"/>
                      </a:solidFill>
                    </a:rPr>
                    <a:t>Unit conversions</a:t>
                  </a:r>
                  <a:endParaRPr lang="en-US" sz="2400" b="1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 Å=1 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𝑛𝑚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1000 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𝑛𝑚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 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 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1.6 × 1</m:t>
                        </m:r>
                        <m:sSup>
                          <m:sSup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24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−19</m:t>
                            </m:r>
                          </m:sup>
                        </m:sSup>
                        <m:r>
                          <a:rPr lang="en-US" sz="2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 </m:t>
                        </m:r>
                        <m:r>
                          <a:rPr lang="en-US" sz="2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𝑒𝑉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645080C-EE50-884B-AA2A-B4A5EC7D21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631" y="3090672"/>
                  <a:ext cx="4038213" cy="1957331"/>
                </a:xfrm>
                <a:prstGeom prst="rect">
                  <a:avLst/>
                </a:prstGeom>
                <a:blipFill>
                  <a:blip r:embed="rId4"/>
                  <a:stretch>
                    <a:fillRect l="-2188" t="-2581" b="-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6C652FE-9ACB-EC40-B50C-A0955262A08C}"/>
                    </a:ext>
                  </a:extLst>
                </p:cNvPr>
                <p:cNvSpPr txBox="1"/>
                <p:nvPr/>
              </p:nvSpPr>
              <p:spPr>
                <a:xfrm>
                  <a:off x="3747910" y="3090672"/>
                  <a:ext cx="6487946" cy="25994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/>
                    <a:t>Algebraic relationships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𝑝h𝑜𝑡𝑜𝑛</m:t>
                            </m:r>
                          </m:sub>
                        </m:s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a14:m>
                  <a:r>
                    <a:rPr lang="en-US" sz="2400" dirty="0"/>
                    <a:t> (Wien’s Law)</a:t>
                  </a:r>
                </a:p>
                <a:p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US" sz="2400" dirty="0"/>
                    <a:t>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4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</m:oMath>
                  </a14:m>
                  <a:r>
                    <a:rPr lang="en-US" sz="2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(another form of Wien’s Law</a:t>
                  </a:r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6C652FE-9ACB-EC40-B50C-A0955262A0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7910" y="3090672"/>
                  <a:ext cx="6487946" cy="2599494"/>
                </a:xfrm>
                <a:prstGeom prst="rect">
                  <a:avLst/>
                </a:prstGeom>
                <a:blipFill>
                  <a:blip r:embed="rId5"/>
                  <a:stretch>
                    <a:fillRect l="-1563" t="-19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A7013A-5F4A-9B44-A3A4-BDD5B276C871}"/>
                  </a:ext>
                </a:extLst>
              </p:cNvPr>
              <p:cNvSpPr txBox="1"/>
              <p:nvPr/>
            </p:nvSpPr>
            <p:spPr>
              <a:xfrm>
                <a:off x="7650656" y="761454"/>
                <a:ext cx="4439743" cy="866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Unit analysis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𝑝h𝑜𝑡𝑜𝑛</m:t>
                          </m:r>
                        </m:sub>
                      </m:sSub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A7013A-5F4A-9B44-A3A4-BDD5B276C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656" y="761454"/>
                <a:ext cx="4439743" cy="866199"/>
              </a:xfrm>
              <a:prstGeom prst="rect">
                <a:avLst/>
              </a:prstGeom>
              <a:blipFill>
                <a:blip r:embed="rId6"/>
                <a:stretch>
                  <a:fillRect l="-2286" t="-5797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0CA9F00-C4A7-C546-97A1-B3AD381EDADA}"/>
              </a:ext>
            </a:extLst>
          </p:cNvPr>
          <p:cNvSpPr txBox="1"/>
          <p:nvPr/>
        </p:nvSpPr>
        <p:spPr>
          <a:xfrm>
            <a:off x="6096000" y="3198167"/>
            <a:ext cx="4439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Graphing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7B2044-44C1-1B4B-8C93-06EC558BD21F}"/>
              </a:ext>
            </a:extLst>
          </p:cNvPr>
          <p:cNvSpPr txBox="1"/>
          <p:nvPr/>
        </p:nvSpPr>
        <p:spPr>
          <a:xfrm>
            <a:off x="1592819" y="3198166"/>
            <a:ext cx="4439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Fill-down</a:t>
            </a:r>
          </a:p>
        </p:txBody>
      </p:sp>
    </p:spTree>
    <p:extLst>
      <p:ext uri="{BB962C8B-B14F-4D97-AF65-F5344CB8AC3E}">
        <p14:creationId xmlns:p14="http://schemas.microsoft.com/office/powerpoint/2010/main" val="2779273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779A50A-5F43-F145-8B07-4CED4C7350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72" r="22830" b="55272"/>
          <a:stretch/>
        </p:blipFill>
        <p:spPr>
          <a:xfrm flipV="1">
            <a:off x="1052910" y="2513905"/>
            <a:ext cx="7022308" cy="19067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Thinking about light as a wave, interacting with a charged particle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AB27C0-D572-BD47-8217-3BAB6086D511}"/>
              </a:ext>
            </a:extLst>
          </p:cNvPr>
          <p:cNvGrpSpPr/>
          <p:nvPr/>
        </p:nvGrpSpPr>
        <p:grpSpPr>
          <a:xfrm>
            <a:off x="6822829" y="3429000"/>
            <a:ext cx="760071" cy="823907"/>
            <a:chOff x="7118251" y="3429000"/>
            <a:chExt cx="760071" cy="82390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3FBEEF-496A-8B4E-A887-8681A8C5CFC9}"/>
                </a:ext>
              </a:extLst>
            </p:cNvPr>
            <p:cNvGrpSpPr/>
            <p:nvPr/>
          </p:nvGrpSpPr>
          <p:grpSpPr>
            <a:xfrm>
              <a:off x="7118252" y="3429000"/>
              <a:ext cx="760070" cy="461665"/>
              <a:chOff x="5753685" y="3257953"/>
              <a:chExt cx="760070" cy="461665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56489F0-A3FF-B04D-8168-E5589C94129C}"/>
                  </a:ext>
                </a:extLst>
              </p:cNvPr>
              <p:cNvSpPr/>
              <p:nvPr/>
            </p:nvSpPr>
            <p:spPr>
              <a:xfrm flipV="1">
                <a:off x="5753685" y="3319974"/>
                <a:ext cx="337625" cy="3376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355FC6-3BEE-1143-B705-18D450D3F6CF}"/>
                  </a:ext>
                </a:extLst>
              </p:cNvPr>
              <p:cNvSpPr txBox="1"/>
              <p:nvPr/>
            </p:nvSpPr>
            <p:spPr>
              <a:xfrm>
                <a:off x="5782235" y="3257953"/>
                <a:ext cx="731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-</a:t>
                </a:r>
              </a:p>
            </p:txBody>
          </p:sp>
        </p:grpSp>
        <p:sp>
          <p:nvSpPr>
            <p:cNvPr id="2" name="Down Arrow 1">
              <a:extLst>
                <a:ext uri="{FF2B5EF4-FFF2-40B4-BE49-F238E27FC236}">
                  <a16:creationId xmlns:a16="http://schemas.microsoft.com/office/drawing/2014/main" id="{64E96D09-DC9E-8C4C-839D-D2C7E11A68E6}"/>
                </a:ext>
              </a:extLst>
            </p:cNvPr>
            <p:cNvSpPr/>
            <p:nvPr/>
          </p:nvSpPr>
          <p:spPr>
            <a:xfrm>
              <a:off x="7118251" y="3890664"/>
              <a:ext cx="337625" cy="36224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275BD7-526D-2C49-BF98-CCA5A812DB82}"/>
              </a:ext>
            </a:extLst>
          </p:cNvPr>
          <p:cNvCxnSpPr>
            <a:cxnSpLocks/>
          </p:cNvCxnSpPr>
          <p:nvPr/>
        </p:nvCxnSpPr>
        <p:spPr>
          <a:xfrm>
            <a:off x="827314" y="3661225"/>
            <a:ext cx="5733143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297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D377822-6952-7C4D-BF77-89144035C2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72" r="22830" b="55272"/>
          <a:stretch/>
        </p:blipFill>
        <p:spPr>
          <a:xfrm flipV="1">
            <a:off x="1219162" y="2513905"/>
            <a:ext cx="7022308" cy="19067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Thinking about light as a wave, interacting with a charged particle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33FBEEF-496A-8B4E-A887-8681A8C5CFC9}"/>
              </a:ext>
            </a:extLst>
          </p:cNvPr>
          <p:cNvGrpSpPr/>
          <p:nvPr/>
        </p:nvGrpSpPr>
        <p:grpSpPr>
          <a:xfrm>
            <a:off x="6822830" y="3429000"/>
            <a:ext cx="760070" cy="461665"/>
            <a:chOff x="5753685" y="3257953"/>
            <a:chExt cx="760070" cy="46166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56489F0-A3FF-B04D-8168-E5589C94129C}"/>
                </a:ext>
              </a:extLst>
            </p:cNvPr>
            <p:cNvSpPr/>
            <p:nvPr/>
          </p:nvSpPr>
          <p:spPr>
            <a:xfrm flipV="1">
              <a:off x="5753685" y="3319974"/>
              <a:ext cx="337625" cy="3376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355FC6-3BEE-1143-B705-18D450D3F6CF}"/>
                </a:ext>
              </a:extLst>
            </p:cNvPr>
            <p:cNvSpPr txBox="1"/>
            <p:nvPr/>
          </p:nvSpPr>
          <p:spPr>
            <a:xfrm>
              <a:off x="5782235" y="3257953"/>
              <a:ext cx="731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49798E5-D08B-CB4E-8C5D-A3BA91563915}"/>
              </a:ext>
            </a:extLst>
          </p:cNvPr>
          <p:cNvCxnSpPr>
            <a:cxnSpLocks/>
          </p:cNvCxnSpPr>
          <p:nvPr/>
        </p:nvCxnSpPr>
        <p:spPr>
          <a:xfrm>
            <a:off x="827314" y="3661225"/>
            <a:ext cx="5733143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710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20ED0A3-460D-7542-85DD-20D9179A4F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72" r="22830" b="55272"/>
          <a:stretch/>
        </p:blipFill>
        <p:spPr>
          <a:xfrm flipV="1">
            <a:off x="1456669" y="2513905"/>
            <a:ext cx="7022308" cy="19067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Thinking about light as a wave, interacting with a charged particle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AB27C0-D572-BD47-8217-3BAB6086D511}"/>
              </a:ext>
            </a:extLst>
          </p:cNvPr>
          <p:cNvGrpSpPr/>
          <p:nvPr/>
        </p:nvGrpSpPr>
        <p:grpSpPr>
          <a:xfrm>
            <a:off x="6822830" y="3061809"/>
            <a:ext cx="760070" cy="828856"/>
            <a:chOff x="7118252" y="3061809"/>
            <a:chExt cx="760070" cy="8288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3FBEEF-496A-8B4E-A887-8681A8C5CFC9}"/>
                </a:ext>
              </a:extLst>
            </p:cNvPr>
            <p:cNvGrpSpPr/>
            <p:nvPr/>
          </p:nvGrpSpPr>
          <p:grpSpPr>
            <a:xfrm>
              <a:off x="7118252" y="3429000"/>
              <a:ext cx="760070" cy="461665"/>
              <a:chOff x="5753685" y="3257953"/>
              <a:chExt cx="760070" cy="461665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56489F0-A3FF-B04D-8168-E5589C94129C}"/>
                  </a:ext>
                </a:extLst>
              </p:cNvPr>
              <p:cNvSpPr/>
              <p:nvPr/>
            </p:nvSpPr>
            <p:spPr>
              <a:xfrm flipV="1">
                <a:off x="5753685" y="3319974"/>
                <a:ext cx="337625" cy="3376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355FC6-3BEE-1143-B705-18D450D3F6CF}"/>
                  </a:ext>
                </a:extLst>
              </p:cNvPr>
              <p:cNvSpPr txBox="1"/>
              <p:nvPr/>
            </p:nvSpPr>
            <p:spPr>
              <a:xfrm>
                <a:off x="5782235" y="3257953"/>
                <a:ext cx="731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-</a:t>
                </a:r>
              </a:p>
            </p:txBody>
          </p:sp>
        </p:grpSp>
        <p:sp>
          <p:nvSpPr>
            <p:cNvPr id="2" name="Down Arrow 1">
              <a:extLst>
                <a:ext uri="{FF2B5EF4-FFF2-40B4-BE49-F238E27FC236}">
                  <a16:creationId xmlns:a16="http://schemas.microsoft.com/office/drawing/2014/main" id="{64E96D09-DC9E-8C4C-839D-D2C7E11A68E6}"/>
                </a:ext>
              </a:extLst>
            </p:cNvPr>
            <p:cNvSpPr/>
            <p:nvPr/>
          </p:nvSpPr>
          <p:spPr>
            <a:xfrm flipV="1">
              <a:off x="7118252" y="3061809"/>
              <a:ext cx="337625" cy="36719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AFD1916-F59A-104E-8C72-11C3B31FCFDE}"/>
              </a:ext>
            </a:extLst>
          </p:cNvPr>
          <p:cNvCxnSpPr>
            <a:cxnSpLocks/>
          </p:cNvCxnSpPr>
          <p:nvPr/>
        </p:nvCxnSpPr>
        <p:spPr>
          <a:xfrm>
            <a:off x="827314" y="3661225"/>
            <a:ext cx="5733143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685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EF278BB-95EB-A547-B268-022FD83101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72" r="22830" b="55272"/>
          <a:stretch/>
        </p:blipFill>
        <p:spPr>
          <a:xfrm flipV="1">
            <a:off x="1682301" y="2513905"/>
            <a:ext cx="7022308" cy="19067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Thinking about light as a wave, interacting with a charged particle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AB27C0-D572-BD47-8217-3BAB6086D511}"/>
              </a:ext>
            </a:extLst>
          </p:cNvPr>
          <p:cNvGrpSpPr/>
          <p:nvPr/>
        </p:nvGrpSpPr>
        <p:grpSpPr>
          <a:xfrm>
            <a:off x="6822830" y="2884509"/>
            <a:ext cx="760070" cy="1006156"/>
            <a:chOff x="7118252" y="2884509"/>
            <a:chExt cx="760070" cy="10061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3FBEEF-496A-8B4E-A887-8681A8C5CFC9}"/>
                </a:ext>
              </a:extLst>
            </p:cNvPr>
            <p:cNvGrpSpPr/>
            <p:nvPr/>
          </p:nvGrpSpPr>
          <p:grpSpPr>
            <a:xfrm>
              <a:off x="7118252" y="3429000"/>
              <a:ext cx="760070" cy="461665"/>
              <a:chOff x="5753685" y="3257953"/>
              <a:chExt cx="760070" cy="461665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56489F0-A3FF-B04D-8168-E5589C94129C}"/>
                  </a:ext>
                </a:extLst>
              </p:cNvPr>
              <p:cNvSpPr/>
              <p:nvPr/>
            </p:nvSpPr>
            <p:spPr>
              <a:xfrm flipV="1">
                <a:off x="5753685" y="3319974"/>
                <a:ext cx="337625" cy="3376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355FC6-3BEE-1143-B705-18D450D3F6CF}"/>
                  </a:ext>
                </a:extLst>
              </p:cNvPr>
              <p:cNvSpPr txBox="1"/>
              <p:nvPr/>
            </p:nvSpPr>
            <p:spPr>
              <a:xfrm>
                <a:off x="5782235" y="3257953"/>
                <a:ext cx="731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-</a:t>
                </a:r>
              </a:p>
            </p:txBody>
          </p:sp>
        </p:grpSp>
        <p:sp>
          <p:nvSpPr>
            <p:cNvPr id="2" name="Down Arrow 1">
              <a:extLst>
                <a:ext uri="{FF2B5EF4-FFF2-40B4-BE49-F238E27FC236}">
                  <a16:creationId xmlns:a16="http://schemas.microsoft.com/office/drawing/2014/main" id="{64E96D09-DC9E-8C4C-839D-D2C7E11A68E6}"/>
                </a:ext>
              </a:extLst>
            </p:cNvPr>
            <p:cNvSpPr/>
            <p:nvPr/>
          </p:nvSpPr>
          <p:spPr>
            <a:xfrm flipV="1">
              <a:off x="7118252" y="2884509"/>
              <a:ext cx="337625" cy="50765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91B321-68E1-5A4A-8720-A85B79041955}"/>
              </a:ext>
            </a:extLst>
          </p:cNvPr>
          <p:cNvCxnSpPr>
            <a:cxnSpLocks/>
          </p:cNvCxnSpPr>
          <p:nvPr/>
        </p:nvCxnSpPr>
        <p:spPr>
          <a:xfrm>
            <a:off x="827314" y="3661225"/>
            <a:ext cx="5733143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696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F9178BF-A464-B245-A95E-8601A17117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72" r="22830" b="55272"/>
          <a:stretch/>
        </p:blipFill>
        <p:spPr>
          <a:xfrm flipV="1">
            <a:off x="1979185" y="2513905"/>
            <a:ext cx="7022308" cy="19067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Thinking about light as a wave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AB27C0-D572-BD47-8217-3BAB6086D511}"/>
              </a:ext>
            </a:extLst>
          </p:cNvPr>
          <p:cNvGrpSpPr/>
          <p:nvPr/>
        </p:nvGrpSpPr>
        <p:grpSpPr>
          <a:xfrm>
            <a:off x="6822829" y="3039497"/>
            <a:ext cx="760071" cy="851168"/>
            <a:chOff x="7118251" y="3039497"/>
            <a:chExt cx="760071" cy="85116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3FBEEF-496A-8B4E-A887-8681A8C5CFC9}"/>
                </a:ext>
              </a:extLst>
            </p:cNvPr>
            <p:cNvGrpSpPr/>
            <p:nvPr/>
          </p:nvGrpSpPr>
          <p:grpSpPr>
            <a:xfrm>
              <a:off x="7118252" y="3429000"/>
              <a:ext cx="760070" cy="461665"/>
              <a:chOff x="5753685" y="3257953"/>
              <a:chExt cx="760070" cy="461665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56489F0-A3FF-B04D-8168-E5589C94129C}"/>
                  </a:ext>
                </a:extLst>
              </p:cNvPr>
              <p:cNvSpPr/>
              <p:nvPr/>
            </p:nvSpPr>
            <p:spPr>
              <a:xfrm flipV="1">
                <a:off x="5753685" y="3319974"/>
                <a:ext cx="337625" cy="3376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355FC6-3BEE-1143-B705-18D450D3F6CF}"/>
                  </a:ext>
                </a:extLst>
              </p:cNvPr>
              <p:cNvSpPr txBox="1"/>
              <p:nvPr/>
            </p:nvSpPr>
            <p:spPr>
              <a:xfrm>
                <a:off x="5782235" y="3257953"/>
                <a:ext cx="731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-</a:t>
                </a:r>
              </a:p>
            </p:txBody>
          </p:sp>
        </p:grpSp>
        <p:sp>
          <p:nvSpPr>
            <p:cNvPr id="2" name="Down Arrow 1">
              <a:extLst>
                <a:ext uri="{FF2B5EF4-FFF2-40B4-BE49-F238E27FC236}">
                  <a16:creationId xmlns:a16="http://schemas.microsoft.com/office/drawing/2014/main" id="{64E96D09-DC9E-8C4C-839D-D2C7E11A68E6}"/>
                </a:ext>
              </a:extLst>
            </p:cNvPr>
            <p:cNvSpPr/>
            <p:nvPr/>
          </p:nvSpPr>
          <p:spPr>
            <a:xfrm flipV="1">
              <a:off x="7118251" y="3039497"/>
              <a:ext cx="337625" cy="36719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EABDE7-BB3F-E148-91F5-718ADCB523F0}"/>
              </a:ext>
            </a:extLst>
          </p:cNvPr>
          <p:cNvCxnSpPr>
            <a:cxnSpLocks/>
          </p:cNvCxnSpPr>
          <p:nvPr/>
        </p:nvCxnSpPr>
        <p:spPr>
          <a:xfrm>
            <a:off x="827314" y="3661225"/>
            <a:ext cx="5733143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653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EF586E6-B0AA-1F46-9C57-A3755D7F92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72" r="22830" b="55272"/>
          <a:stretch/>
        </p:blipFill>
        <p:spPr>
          <a:xfrm flipV="1">
            <a:off x="2252317" y="2513905"/>
            <a:ext cx="7022308" cy="19067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Thinking about light as a wave, interacting with a charged particle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33FBEEF-496A-8B4E-A887-8681A8C5CFC9}"/>
              </a:ext>
            </a:extLst>
          </p:cNvPr>
          <p:cNvGrpSpPr/>
          <p:nvPr/>
        </p:nvGrpSpPr>
        <p:grpSpPr>
          <a:xfrm>
            <a:off x="6822830" y="3429000"/>
            <a:ext cx="760070" cy="461665"/>
            <a:chOff x="5753685" y="3257953"/>
            <a:chExt cx="760070" cy="46166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56489F0-A3FF-B04D-8168-E5589C94129C}"/>
                </a:ext>
              </a:extLst>
            </p:cNvPr>
            <p:cNvSpPr/>
            <p:nvPr/>
          </p:nvSpPr>
          <p:spPr>
            <a:xfrm flipV="1">
              <a:off x="5753685" y="3319974"/>
              <a:ext cx="337625" cy="3376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355FC6-3BEE-1143-B705-18D450D3F6CF}"/>
                </a:ext>
              </a:extLst>
            </p:cNvPr>
            <p:cNvSpPr txBox="1"/>
            <p:nvPr/>
          </p:nvSpPr>
          <p:spPr>
            <a:xfrm>
              <a:off x="5782235" y="3257953"/>
              <a:ext cx="731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B5D028-F426-0B44-9777-8399C3901311}"/>
              </a:ext>
            </a:extLst>
          </p:cNvPr>
          <p:cNvCxnSpPr>
            <a:cxnSpLocks/>
          </p:cNvCxnSpPr>
          <p:nvPr/>
        </p:nvCxnSpPr>
        <p:spPr>
          <a:xfrm>
            <a:off x="827314" y="3661225"/>
            <a:ext cx="5733143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872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948</TotalTime>
  <Words>1001</Words>
  <Application>Microsoft Macintosh PowerPoint</Application>
  <PresentationFormat>Widescreen</PresentationFormat>
  <Paragraphs>178</Paragraphs>
  <Slides>36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Blackbody Spectra and Wien’s Law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39</cp:revision>
  <dcterms:created xsi:type="dcterms:W3CDTF">2021-02-26T17:32:49Z</dcterms:created>
  <dcterms:modified xsi:type="dcterms:W3CDTF">2022-03-28T16:40:57Z</dcterms:modified>
</cp:coreProperties>
</file>